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2" r:id="rId19"/>
    <p:sldId id="273" r:id="rId20"/>
    <p:sldId id="274" r:id="rId21"/>
    <p:sldId id="275" r:id="rId22"/>
    <p:sldId id="276" r:id="rId23"/>
  </p:sldIdLst>
  <p:sldSz cx="18288000" cy="10287000"/>
  <p:notesSz cx="6858000" cy="9144000"/>
  <p:embeddedFontLst>
    <p:embeddedFont>
      <p:font typeface="Telegraf" panose="020B0604020202020204" charset="0"/>
      <p:regular r:id="rId24"/>
    </p:embeddedFont>
    <p:embeddedFont>
      <p:font typeface="Calibri" panose="020F0502020204030204" pitchFamily="34" charset="0"/>
      <p:regular r:id="rId25"/>
      <p:bold r:id="rId26"/>
      <p:italic r:id="rId27"/>
      <p:boldItalic r:id="rId28"/>
    </p:embeddedFont>
    <p:embeddedFont>
      <p:font typeface="Telegraf Medium" panose="020B0604020202020204" charset="0"/>
      <p:regular r:id="rId29"/>
    </p:embeddedFont>
    <p:embeddedFont>
      <p:font typeface="Telegraf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2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17.sv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3.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17.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sp>
        <p:nvSpPr>
          <p:cNvPr id="3" name="Freeform 3"/>
          <p:cNvSpPr/>
          <p:nvPr/>
        </p:nvSpPr>
        <p:spPr>
          <a:xfrm rot="-779136">
            <a:off x="-14932857" y="-8433798"/>
            <a:ext cx="18355375" cy="14917914"/>
          </a:xfrm>
          <a:custGeom>
            <a:avLst/>
            <a:gdLst/>
            <a:ahLst/>
            <a:cxnLst/>
            <a:rect l="l" t="t" r="r" b="b"/>
            <a:pathLst>
              <a:path w="18355375" h="14917914">
                <a:moveTo>
                  <a:pt x="0" y="0"/>
                </a:moveTo>
                <a:lnTo>
                  <a:pt x="18355375" y="0"/>
                </a:lnTo>
                <a:lnTo>
                  <a:pt x="18355375" y="14917914"/>
                </a:lnTo>
                <a:lnTo>
                  <a:pt x="0" y="14917914"/>
                </a:lnTo>
                <a:lnTo>
                  <a:pt x="0" y="0"/>
                </a:lnTo>
                <a:close/>
              </a:path>
            </a:pathLst>
          </a:custGeom>
          <a:blipFill>
            <a:blip r:embed="rId3">
              <a:alphaModFix amt="43000"/>
              <a:extLst>
                <a:ext uri="{96DAC541-7B7A-43D3-8B79-37D633B846F1}">
                  <asvg:svgBlip xmlns=""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028700" y="6239769"/>
            <a:ext cx="6013172" cy="142130"/>
          </a:xfrm>
          <a:custGeom>
            <a:avLst/>
            <a:gdLst/>
            <a:ahLst/>
            <a:cxnLst/>
            <a:rect l="l" t="t" r="r" b="b"/>
            <a:pathLst>
              <a:path w="6013172" h="142130">
                <a:moveTo>
                  <a:pt x="0" y="0"/>
                </a:moveTo>
                <a:lnTo>
                  <a:pt x="6013172" y="0"/>
                </a:lnTo>
                <a:lnTo>
                  <a:pt x="6013172" y="142129"/>
                </a:lnTo>
                <a:lnTo>
                  <a:pt x="0" y="14212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6" name="Group 6"/>
          <p:cNvGrpSpPr/>
          <p:nvPr/>
        </p:nvGrpSpPr>
        <p:grpSpPr>
          <a:xfrm>
            <a:off x="14950712" y="-176025"/>
            <a:ext cx="4215401" cy="2409450"/>
            <a:chOff x="0" y="0"/>
            <a:chExt cx="5620535" cy="3212599"/>
          </a:xfrm>
        </p:grpSpPr>
        <p:sp>
          <p:nvSpPr>
            <p:cNvPr id="7" name="Freeform 7"/>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9"/>
              <a:stretch>
                <a:fillRect b="-85828"/>
              </a:stretch>
            </a:blipFill>
          </p:spPr>
        </p:sp>
        <p:sp>
          <p:nvSpPr>
            <p:cNvPr id="8" name="Freeform 8"/>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10"/>
              <a:stretch>
                <a:fillRect/>
              </a:stretch>
            </a:blipFill>
          </p:spPr>
        </p:sp>
      </p:grpSp>
      <p:sp>
        <p:nvSpPr>
          <p:cNvPr id="9" name="TextBox 9"/>
          <p:cNvSpPr txBox="1"/>
          <p:nvPr/>
        </p:nvSpPr>
        <p:spPr>
          <a:xfrm>
            <a:off x="1028700" y="6705748"/>
            <a:ext cx="8115300" cy="450850"/>
          </a:xfrm>
          <a:prstGeom prst="rect">
            <a:avLst/>
          </a:prstGeom>
        </p:spPr>
        <p:txBody>
          <a:bodyPr lIns="0" tIns="0" rIns="0" bIns="0" rtlCol="0" anchor="t">
            <a:spAutoFit/>
          </a:bodyPr>
          <a:lstStyle/>
          <a:p>
            <a:pPr>
              <a:lnSpc>
                <a:spcPts val="3500"/>
              </a:lnSpc>
            </a:pPr>
            <a:r>
              <a:rPr lang="en-US" sz="2500">
                <a:solidFill>
                  <a:srgbClr val="F4E7E7"/>
                </a:solidFill>
                <a:latin typeface="Telegraf"/>
              </a:rPr>
              <a:t>Team Mavericks - AI “A” Group 3</a:t>
            </a:r>
          </a:p>
        </p:txBody>
      </p:sp>
      <p:sp>
        <p:nvSpPr>
          <p:cNvPr id="10" name="TextBox 10"/>
          <p:cNvSpPr txBox="1"/>
          <p:nvPr/>
        </p:nvSpPr>
        <p:spPr>
          <a:xfrm>
            <a:off x="1028700" y="3683246"/>
            <a:ext cx="12931212" cy="2156473"/>
          </a:xfrm>
          <a:prstGeom prst="rect">
            <a:avLst/>
          </a:prstGeom>
        </p:spPr>
        <p:txBody>
          <a:bodyPr lIns="0" tIns="0" rIns="0" bIns="0" rtlCol="0" anchor="t">
            <a:spAutoFit/>
          </a:bodyPr>
          <a:lstStyle/>
          <a:p>
            <a:pPr>
              <a:lnSpc>
                <a:spcPts val="5400"/>
              </a:lnSpc>
            </a:pPr>
            <a:r>
              <a:rPr lang="en-US" sz="5400">
                <a:solidFill>
                  <a:srgbClr val="F4E7E7"/>
                </a:solidFill>
                <a:latin typeface="Telegraf Medium"/>
              </a:rPr>
              <a:t>IMPACT OF NEWLY INSTALLED CITY BUSES ON TAXI DRIVERS AND PASSENGERS.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7159"/>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grpSp>
        <p:nvGrpSpPr>
          <p:cNvPr id="3" name="Group 3"/>
          <p:cNvGrpSpPr/>
          <p:nvPr/>
        </p:nvGrpSpPr>
        <p:grpSpPr>
          <a:xfrm>
            <a:off x="1028700" y="4401248"/>
            <a:ext cx="6690444" cy="1484504"/>
            <a:chOff x="0" y="0"/>
            <a:chExt cx="8920591" cy="1979338"/>
          </a:xfrm>
        </p:grpSpPr>
        <p:sp>
          <p:nvSpPr>
            <p:cNvPr id="4" name="TextBox 4"/>
            <p:cNvSpPr txBox="1"/>
            <p:nvPr/>
          </p:nvSpPr>
          <p:spPr>
            <a:xfrm>
              <a:off x="0" y="57150"/>
              <a:ext cx="8920591" cy="1527810"/>
            </a:xfrm>
            <a:prstGeom prst="rect">
              <a:avLst/>
            </a:prstGeom>
          </p:spPr>
          <p:txBody>
            <a:bodyPr lIns="0" tIns="0" rIns="0" bIns="0" rtlCol="0" anchor="t">
              <a:spAutoFit/>
            </a:bodyPr>
            <a:lstStyle/>
            <a:p>
              <a:pPr>
                <a:lnSpc>
                  <a:spcPts val="7800"/>
                </a:lnSpc>
              </a:pPr>
              <a:r>
                <a:rPr lang="en-US" sz="7800">
                  <a:solidFill>
                    <a:srgbClr val="F4E7E7"/>
                  </a:solidFill>
                  <a:latin typeface="Telegraf"/>
                </a:rPr>
                <a:t>Methodology</a:t>
              </a:r>
            </a:p>
          </p:txBody>
        </p:sp>
        <p:sp>
          <p:nvSpPr>
            <p:cNvPr id="5" name="Freeform 5"/>
            <p:cNvSpPr/>
            <p:nvPr/>
          </p:nvSpPr>
          <p:spPr>
            <a:xfrm flipH="1">
              <a:off x="0" y="1849388"/>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aphicFrame>
        <p:nvGraphicFramePr>
          <p:cNvPr id="6" name="Table 6"/>
          <p:cNvGraphicFramePr>
            <a:graphicFrameLocks noGrp="1"/>
          </p:cNvGraphicFramePr>
          <p:nvPr/>
        </p:nvGraphicFramePr>
        <p:xfrm>
          <a:off x="8501366" y="1851283"/>
          <a:ext cx="9175758" cy="6584632"/>
        </p:xfrm>
        <a:graphic>
          <a:graphicData uri="http://schemas.openxmlformats.org/drawingml/2006/table">
            <a:tbl>
              <a:tblPr/>
              <a:tblGrid>
                <a:gridCol w="9175758"/>
              </a:tblGrid>
              <a:tr h="1646158">
                <a:tc>
                  <a:txBody>
                    <a:bodyPr/>
                    <a:lstStyle/>
                    <a:p>
                      <a:pPr algn="l">
                        <a:lnSpc>
                          <a:spcPts val="4899"/>
                        </a:lnSpc>
                        <a:defRPr/>
                      </a:pPr>
                      <a:r>
                        <a:rPr lang="en-US" sz="3499">
                          <a:solidFill>
                            <a:srgbClr val="F4E7E7"/>
                          </a:solidFill>
                          <a:latin typeface="Telegraf Semi-Bold"/>
                        </a:rPr>
                        <a:t>Research Approach</a:t>
                      </a:r>
                      <a:endParaRPr lang="en-US" sz="1100"/>
                    </a:p>
                    <a:p>
                      <a:pPr>
                        <a:lnSpc>
                          <a:spcPts val="4899"/>
                        </a:lnSpc>
                      </a:pPr>
                      <a:r>
                        <a:rPr lang="en-US" sz="3499">
                          <a:solidFill>
                            <a:srgbClr val="F4E7E7"/>
                          </a:solidFill>
                          <a:latin typeface="Telegraf Bold"/>
                        </a:rPr>
                        <a:t>Quantitative research methodology.</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6158">
                <a:tc>
                  <a:txBody>
                    <a:bodyPr/>
                    <a:lstStyle/>
                    <a:p>
                      <a:pPr algn="l">
                        <a:lnSpc>
                          <a:spcPts val="4899"/>
                        </a:lnSpc>
                        <a:defRPr/>
                      </a:pPr>
                      <a:r>
                        <a:rPr lang="en-US" sz="3499">
                          <a:solidFill>
                            <a:srgbClr val="F4E7E7"/>
                          </a:solidFill>
                          <a:latin typeface="Telegraf"/>
                        </a:rPr>
                        <a:t>Data Collection Method</a:t>
                      </a:r>
                      <a:endParaRPr lang="en-US" sz="1100"/>
                    </a:p>
                    <a:p>
                      <a:pPr>
                        <a:lnSpc>
                          <a:spcPts val="4899"/>
                        </a:lnSpc>
                      </a:pPr>
                      <a:r>
                        <a:rPr lang="en-US" sz="3499">
                          <a:solidFill>
                            <a:srgbClr val="F4E7E7"/>
                          </a:solidFill>
                          <a:latin typeface="Telegraf Bold"/>
                        </a:rPr>
                        <a:t>Utilization of surveys and questionnaires.</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6158">
                <a:tc>
                  <a:txBody>
                    <a:bodyPr/>
                    <a:lstStyle/>
                    <a:p>
                      <a:pPr algn="l">
                        <a:lnSpc>
                          <a:spcPts val="4899"/>
                        </a:lnSpc>
                        <a:defRPr/>
                      </a:pPr>
                      <a:r>
                        <a:rPr lang="en-US" sz="3499">
                          <a:solidFill>
                            <a:srgbClr val="F4E7E7"/>
                          </a:solidFill>
                          <a:latin typeface="Telegraf"/>
                        </a:rPr>
                        <a:t>Participants</a:t>
                      </a:r>
                      <a:endParaRPr lang="en-US" sz="1100"/>
                    </a:p>
                    <a:p>
                      <a:pPr>
                        <a:lnSpc>
                          <a:spcPts val="4899"/>
                        </a:lnSpc>
                      </a:pPr>
                      <a:r>
                        <a:rPr lang="en-US" sz="3499">
                          <a:solidFill>
                            <a:srgbClr val="F4E7E7"/>
                          </a:solidFill>
                          <a:latin typeface="Telegraf Bold"/>
                        </a:rPr>
                        <a:t>Passenger and taxi drivers in Thimphu</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6158">
                <a:tc>
                  <a:txBody>
                    <a:bodyPr/>
                    <a:lstStyle/>
                    <a:p>
                      <a:pPr algn="l">
                        <a:lnSpc>
                          <a:spcPts val="4899"/>
                        </a:lnSpc>
                        <a:defRPr/>
                      </a:pPr>
                      <a:r>
                        <a:rPr lang="en-US" sz="3499">
                          <a:solidFill>
                            <a:srgbClr val="F4E7E7"/>
                          </a:solidFill>
                          <a:latin typeface="Telegraf"/>
                        </a:rPr>
                        <a:t>Analysis</a:t>
                      </a:r>
                      <a:endParaRPr lang="en-US" sz="1100"/>
                    </a:p>
                    <a:p>
                      <a:pPr>
                        <a:lnSpc>
                          <a:spcPts val="4899"/>
                        </a:lnSpc>
                      </a:pPr>
                      <a:r>
                        <a:rPr lang="en-US" sz="3499">
                          <a:solidFill>
                            <a:srgbClr val="F4E7E7"/>
                          </a:solidFill>
                          <a:latin typeface="Telegraf Bold"/>
                        </a:rPr>
                        <a:t>Measurement and statistical analysis.</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sp>
        <p:nvSpPr>
          <p:cNvPr id="7" name="AutoShape 7"/>
          <p:cNvSpPr/>
          <p:nvPr/>
        </p:nvSpPr>
        <p:spPr>
          <a:xfrm>
            <a:off x="9728215" y="1851283"/>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9728215" y="3500923"/>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9728215" y="5150562"/>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9728215" y="6793140"/>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9728215" y="8435717"/>
            <a:ext cx="554581" cy="0"/>
          </a:xfrm>
          <a:prstGeom prst="line">
            <a:avLst/>
          </a:prstGeom>
          <a:ln w="47625" cap="rnd">
            <a:solidFill>
              <a:srgbClr val="F44747"/>
            </a:solidFill>
            <a:prstDash val="solid"/>
            <a:headEnd type="none" w="sm" len="sm"/>
            <a:tailEnd type="none" w="sm" len="sm"/>
          </a:ln>
        </p:spPr>
      </p:sp>
      <p:sp>
        <p:nvSpPr>
          <p:cNvPr id="12" name="Freeform 12"/>
          <p:cNvSpPr/>
          <p:nvPr/>
        </p:nvSpPr>
        <p:spPr>
          <a:xfrm rot="-990888" flipV="1">
            <a:off x="831180" y="-2266720"/>
            <a:ext cx="10372410" cy="3752926"/>
          </a:xfrm>
          <a:custGeom>
            <a:avLst/>
            <a:gdLst/>
            <a:ahLst/>
            <a:cxnLst/>
            <a:rect l="l" t="t" r="r" b="b"/>
            <a:pathLst>
              <a:path w="10372410" h="3752926">
                <a:moveTo>
                  <a:pt x="0" y="3752927"/>
                </a:moveTo>
                <a:lnTo>
                  <a:pt x="10372410" y="3752927"/>
                </a:lnTo>
                <a:lnTo>
                  <a:pt x="10372410" y="0"/>
                </a:lnTo>
                <a:lnTo>
                  <a:pt x="0" y="0"/>
                </a:lnTo>
                <a:lnTo>
                  <a:pt x="0" y="3752927"/>
                </a:lnTo>
                <a:close/>
              </a:path>
            </a:pathLst>
          </a:custGeom>
          <a:blipFill>
            <a:blip r:embed="rId5">
              <a:alphaModFix amt="75000"/>
              <a:extLst>
                <a:ext uri="{96DAC541-7B7A-43D3-8B79-37D633B846F1}">
                  <asvg:svgBlip xmlns="" xmlns:asvg="http://schemas.microsoft.com/office/drawing/2016/SVG/main" r:embed="rId6"/>
                </a:ext>
              </a:extLst>
            </a:blip>
            <a:stretch>
              <a:fillRect/>
            </a:stretch>
          </a:blipFill>
        </p:spPr>
      </p:sp>
      <p:sp>
        <p:nvSpPr>
          <p:cNvPr id="13" name="Freeform 13"/>
          <p:cNvSpPr/>
          <p:nvPr/>
        </p:nvSpPr>
        <p:spPr>
          <a:xfrm rot="9955175" flipV="1">
            <a:off x="2843588" y="8681163"/>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 xmlns:asvg="http://schemas.microsoft.com/office/drawing/2016/SVG/main" r:embed="rId8"/>
                </a:ext>
              </a:extLst>
            </a:blip>
            <a:stretch>
              <a:fillRect/>
            </a:stretch>
          </a:blipFill>
        </p:spPr>
      </p:sp>
      <p:grpSp>
        <p:nvGrpSpPr>
          <p:cNvPr id="14" name="Group 14"/>
          <p:cNvGrpSpPr/>
          <p:nvPr/>
        </p:nvGrpSpPr>
        <p:grpSpPr>
          <a:xfrm>
            <a:off x="0" y="7667708"/>
            <a:ext cx="4215401" cy="2409450"/>
            <a:chOff x="0" y="0"/>
            <a:chExt cx="5620535" cy="3212599"/>
          </a:xfrm>
        </p:grpSpPr>
        <p:sp>
          <p:nvSpPr>
            <p:cNvPr id="15" name="Freeform 15"/>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9"/>
              <a:stretch>
                <a:fillRect b="-85828"/>
              </a:stretch>
            </a:blipFill>
          </p:spPr>
        </p:sp>
        <p:sp>
          <p:nvSpPr>
            <p:cNvPr id="16" name="Freeform 16"/>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10"/>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grpSp>
        <p:nvGrpSpPr>
          <p:cNvPr id="3" name="Group 3"/>
          <p:cNvGrpSpPr/>
          <p:nvPr/>
        </p:nvGrpSpPr>
        <p:grpSpPr>
          <a:xfrm>
            <a:off x="5282633" y="4114297"/>
            <a:ext cx="1691551" cy="1325720"/>
            <a:chOff x="0" y="0"/>
            <a:chExt cx="445511" cy="349161"/>
          </a:xfrm>
        </p:grpSpPr>
        <p:sp>
          <p:nvSpPr>
            <p:cNvPr id="4" name="Freeform 4"/>
            <p:cNvSpPr/>
            <p:nvPr/>
          </p:nvSpPr>
          <p:spPr>
            <a:xfrm>
              <a:off x="0" y="0"/>
              <a:ext cx="445511" cy="349161"/>
            </a:xfrm>
            <a:custGeom>
              <a:avLst/>
              <a:gdLst/>
              <a:ahLst/>
              <a:cxnLst/>
              <a:rect l="l" t="t" r="r" b="b"/>
              <a:pathLst>
                <a:path w="445511" h="349161">
                  <a:moveTo>
                    <a:pt x="0" y="0"/>
                  </a:moveTo>
                  <a:lnTo>
                    <a:pt x="445511" y="0"/>
                  </a:lnTo>
                  <a:lnTo>
                    <a:pt x="445511" y="349161"/>
                  </a:lnTo>
                  <a:lnTo>
                    <a:pt x="0" y="349161"/>
                  </a:lnTo>
                  <a:close/>
                </a:path>
              </a:pathLst>
            </a:custGeom>
            <a:solidFill>
              <a:srgbClr val="FFFFFF"/>
            </a:solidFill>
          </p:spPr>
        </p:sp>
        <p:sp>
          <p:nvSpPr>
            <p:cNvPr id="5" name="TextBox 5"/>
            <p:cNvSpPr txBox="1"/>
            <p:nvPr/>
          </p:nvSpPr>
          <p:spPr>
            <a:xfrm>
              <a:off x="0" y="-57150"/>
              <a:ext cx="445511" cy="406311"/>
            </a:xfrm>
            <a:prstGeom prst="rect">
              <a:avLst/>
            </a:prstGeom>
          </p:spPr>
          <p:txBody>
            <a:bodyPr lIns="50800" tIns="50800" rIns="50800" bIns="50800" rtlCol="0" anchor="ctr"/>
            <a:lstStyle/>
            <a:p>
              <a:pPr algn="ctr">
                <a:lnSpc>
                  <a:spcPts val="2600"/>
                </a:lnSpc>
              </a:pPr>
              <a:endParaRPr/>
            </a:p>
          </p:txBody>
        </p:sp>
      </p:grpSp>
      <p:grpSp>
        <p:nvGrpSpPr>
          <p:cNvPr id="6" name="Group 6"/>
          <p:cNvGrpSpPr/>
          <p:nvPr/>
        </p:nvGrpSpPr>
        <p:grpSpPr>
          <a:xfrm>
            <a:off x="13420031" y="4661558"/>
            <a:ext cx="3764719" cy="963066"/>
            <a:chOff x="0" y="0"/>
            <a:chExt cx="991531" cy="253647"/>
          </a:xfrm>
        </p:grpSpPr>
        <p:sp>
          <p:nvSpPr>
            <p:cNvPr id="7" name="Freeform 7"/>
            <p:cNvSpPr/>
            <p:nvPr/>
          </p:nvSpPr>
          <p:spPr>
            <a:xfrm>
              <a:off x="0" y="0"/>
              <a:ext cx="991531" cy="253647"/>
            </a:xfrm>
            <a:custGeom>
              <a:avLst/>
              <a:gdLst/>
              <a:ahLst/>
              <a:cxnLst/>
              <a:rect l="l" t="t" r="r" b="b"/>
              <a:pathLst>
                <a:path w="991531" h="253647">
                  <a:moveTo>
                    <a:pt x="102822" y="0"/>
                  </a:moveTo>
                  <a:lnTo>
                    <a:pt x="888709" y="0"/>
                  </a:lnTo>
                  <a:cubicBezTo>
                    <a:pt x="945496" y="0"/>
                    <a:pt x="991531" y="46035"/>
                    <a:pt x="991531" y="102822"/>
                  </a:cubicBezTo>
                  <a:lnTo>
                    <a:pt x="991531" y="150825"/>
                  </a:lnTo>
                  <a:cubicBezTo>
                    <a:pt x="991531" y="178095"/>
                    <a:pt x="980698" y="204248"/>
                    <a:pt x="961415" y="223531"/>
                  </a:cubicBezTo>
                  <a:cubicBezTo>
                    <a:pt x="942132" y="242814"/>
                    <a:pt x="915979" y="253647"/>
                    <a:pt x="888709" y="253647"/>
                  </a:cubicBezTo>
                  <a:lnTo>
                    <a:pt x="102822" y="253647"/>
                  </a:lnTo>
                  <a:cubicBezTo>
                    <a:pt x="75552" y="253647"/>
                    <a:pt x="49399" y="242814"/>
                    <a:pt x="30116" y="223531"/>
                  </a:cubicBezTo>
                  <a:cubicBezTo>
                    <a:pt x="10833" y="204248"/>
                    <a:pt x="0" y="178095"/>
                    <a:pt x="0" y="150825"/>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8" name="TextBox 8"/>
            <p:cNvSpPr txBox="1"/>
            <p:nvPr/>
          </p:nvSpPr>
          <p:spPr>
            <a:xfrm>
              <a:off x="0" y="-95250"/>
              <a:ext cx="991531" cy="348897"/>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100 DRIVERS</a:t>
              </a:r>
            </a:p>
          </p:txBody>
        </p:sp>
      </p:grpSp>
      <p:grpSp>
        <p:nvGrpSpPr>
          <p:cNvPr id="9" name="Group 9"/>
          <p:cNvGrpSpPr/>
          <p:nvPr/>
        </p:nvGrpSpPr>
        <p:grpSpPr>
          <a:xfrm>
            <a:off x="13420031" y="6053249"/>
            <a:ext cx="3764719" cy="963066"/>
            <a:chOff x="0" y="0"/>
            <a:chExt cx="991531" cy="253647"/>
          </a:xfrm>
        </p:grpSpPr>
        <p:sp>
          <p:nvSpPr>
            <p:cNvPr id="10" name="Freeform 10"/>
            <p:cNvSpPr/>
            <p:nvPr/>
          </p:nvSpPr>
          <p:spPr>
            <a:xfrm>
              <a:off x="0" y="0"/>
              <a:ext cx="991531" cy="253647"/>
            </a:xfrm>
            <a:custGeom>
              <a:avLst/>
              <a:gdLst/>
              <a:ahLst/>
              <a:cxnLst/>
              <a:rect l="l" t="t" r="r" b="b"/>
              <a:pathLst>
                <a:path w="991531" h="253647">
                  <a:moveTo>
                    <a:pt x="102822" y="0"/>
                  </a:moveTo>
                  <a:lnTo>
                    <a:pt x="888709" y="0"/>
                  </a:lnTo>
                  <a:cubicBezTo>
                    <a:pt x="945496" y="0"/>
                    <a:pt x="991531" y="46035"/>
                    <a:pt x="991531" y="102822"/>
                  </a:cubicBezTo>
                  <a:lnTo>
                    <a:pt x="991531" y="150825"/>
                  </a:lnTo>
                  <a:cubicBezTo>
                    <a:pt x="991531" y="178095"/>
                    <a:pt x="980698" y="204248"/>
                    <a:pt x="961415" y="223531"/>
                  </a:cubicBezTo>
                  <a:cubicBezTo>
                    <a:pt x="942132" y="242814"/>
                    <a:pt x="915979" y="253647"/>
                    <a:pt x="888709" y="253647"/>
                  </a:cubicBezTo>
                  <a:lnTo>
                    <a:pt x="102822" y="253647"/>
                  </a:lnTo>
                  <a:cubicBezTo>
                    <a:pt x="75552" y="253647"/>
                    <a:pt x="49399" y="242814"/>
                    <a:pt x="30116" y="223531"/>
                  </a:cubicBezTo>
                  <a:cubicBezTo>
                    <a:pt x="10833" y="204248"/>
                    <a:pt x="0" y="178095"/>
                    <a:pt x="0" y="150825"/>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11" name="TextBox 11"/>
            <p:cNvSpPr txBox="1"/>
            <p:nvPr/>
          </p:nvSpPr>
          <p:spPr>
            <a:xfrm>
              <a:off x="0" y="-95250"/>
              <a:ext cx="991531" cy="348897"/>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THIMPHU</a:t>
              </a:r>
            </a:p>
          </p:txBody>
        </p:sp>
      </p:grpSp>
      <p:sp>
        <p:nvSpPr>
          <p:cNvPr id="12" name="Freeform 1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Freeform 13"/>
          <p:cNvSpPr/>
          <p:nvPr/>
        </p:nvSpPr>
        <p:spPr>
          <a:xfrm>
            <a:off x="1028700" y="3740124"/>
            <a:ext cx="9646866" cy="5364450"/>
          </a:xfrm>
          <a:custGeom>
            <a:avLst/>
            <a:gdLst/>
            <a:ahLst/>
            <a:cxnLst/>
            <a:rect l="l" t="t" r="r" b="b"/>
            <a:pathLst>
              <a:path w="9646866" h="5364450">
                <a:moveTo>
                  <a:pt x="0" y="0"/>
                </a:moveTo>
                <a:lnTo>
                  <a:pt x="9646866" y="0"/>
                </a:lnTo>
                <a:lnTo>
                  <a:pt x="9646866" y="5364449"/>
                </a:lnTo>
                <a:lnTo>
                  <a:pt x="0" y="5364449"/>
                </a:lnTo>
                <a:lnTo>
                  <a:pt x="0" y="0"/>
                </a:lnTo>
                <a:close/>
              </a:path>
            </a:pathLst>
          </a:custGeom>
          <a:blipFill>
            <a:blip r:embed="rId5"/>
            <a:stretch>
              <a:fillRect/>
            </a:stretch>
          </a:blipFill>
        </p:spPr>
      </p:sp>
      <p:sp>
        <p:nvSpPr>
          <p:cNvPr id="14" name="TextBox 14"/>
          <p:cNvSpPr txBox="1"/>
          <p:nvPr/>
        </p:nvSpPr>
        <p:spPr>
          <a:xfrm>
            <a:off x="1028700" y="1085850"/>
            <a:ext cx="8737347" cy="1131570"/>
          </a:xfrm>
          <a:prstGeom prst="rect">
            <a:avLst/>
          </a:prstGeom>
        </p:spPr>
        <p:txBody>
          <a:bodyPr lIns="0" tIns="0" rIns="0" bIns="0" rtlCol="0" anchor="t">
            <a:spAutoFit/>
          </a:bodyPr>
          <a:lstStyle/>
          <a:p>
            <a:pPr>
              <a:lnSpc>
                <a:spcPts val="7800"/>
              </a:lnSpc>
            </a:pPr>
            <a:r>
              <a:rPr lang="en-US" sz="7800">
                <a:solidFill>
                  <a:srgbClr val="F4E7E7"/>
                </a:solidFill>
                <a:latin typeface="Telegraf"/>
              </a:rPr>
              <a:t>Results</a:t>
            </a:r>
          </a:p>
        </p:txBody>
      </p:sp>
      <p:sp>
        <p:nvSpPr>
          <p:cNvPr id="15" name="TextBox 15"/>
          <p:cNvSpPr txBox="1"/>
          <p:nvPr/>
        </p:nvSpPr>
        <p:spPr>
          <a:xfrm>
            <a:off x="11411522" y="4760567"/>
            <a:ext cx="1538699" cy="679450"/>
          </a:xfrm>
          <a:prstGeom prst="rect">
            <a:avLst/>
          </a:prstGeom>
        </p:spPr>
        <p:txBody>
          <a:bodyPr lIns="0" tIns="0" rIns="0" bIns="0" rtlCol="0" anchor="t">
            <a:spAutoFit/>
          </a:bodyPr>
          <a:lstStyle/>
          <a:p>
            <a:pPr>
              <a:lnSpc>
                <a:spcPts val="2600"/>
              </a:lnSpc>
            </a:pPr>
            <a:r>
              <a:rPr lang="en-US" sz="2000">
                <a:solidFill>
                  <a:srgbClr val="F4E7E7"/>
                </a:solidFill>
                <a:latin typeface="Telegraf"/>
              </a:rPr>
              <a:t>Total Participants</a:t>
            </a:r>
          </a:p>
        </p:txBody>
      </p:sp>
      <p:sp>
        <p:nvSpPr>
          <p:cNvPr id="16" name="TextBox 16"/>
          <p:cNvSpPr txBox="1"/>
          <p:nvPr/>
        </p:nvSpPr>
        <p:spPr>
          <a:xfrm>
            <a:off x="11411522" y="6314183"/>
            <a:ext cx="1538699" cy="355600"/>
          </a:xfrm>
          <a:prstGeom prst="rect">
            <a:avLst/>
          </a:prstGeom>
        </p:spPr>
        <p:txBody>
          <a:bodyPr lIns="0" tIns="0" rIns="0" bIns="0" rtlCol="0" anchor="t">
            <a:spAutoFit/>
          </a:bodyPr>
          <a:lstStyle/>
          <a:p>
            <a:pPr>
              <a:lnSpc>
                <a:spcPts val="2600"/>
              </a:lnSpc>
            </a:pPr>
            <a:r>
              <a:rPr lang="en-US" sz="2000">
                <a:solidFill>
                  <a:srgbClr val="F4E7E7"/>
                </a:solidFill>
                <a:latin typeface="Telegraf"/>
              </a:rPr>
              <a:t>Location</a:t>
            </a:r>
          </a:p>
        </p:txBody>
      </p:sp>
      <p:sp>
        <p:nvSpPr>
          <p:cNvPr id="17" name="TextBox 17"/>
          <p:cNvSpPr txBox="1"/>
          <p:nvPr/>
        </p:nvSpPr>
        <p:spPr>
          <a:xfrm>
            <a:off x="1028700" y="2249746"/>
            <a:ext cx="8737347" cy="434340"/>
          </a:xfrm>
          <a:prstGeom prst="rect">
            <a:avLst/>
          </a:prstGeom>
        </p:spPr>
        <p:txBody>
          <a:bodyPr lIns="0" tIns="0" rIns="0" bIns="0" rtlCol="0" anchor="t">
            <a:spAutoFit/>
          </a:bodyPr>
          <a:lstStyle/>
          <a:p>
            <a:pPr marL="0" lvl="0" indent="0">
              <a:lnSpc>
                <a:spcPts val="3359"/>
              </a:lnSpc>
              <a:spcBef>
                <a:spcPct val="0"/>
              </a:spcBef>
            </a:pPr>
            <a:r>
              <a:rPr lang="en-US" sz="2400">
                <a:solidFill>
                  <a:srgbClr val="F4E7E7"/>
                </a:solidFill>
                <a:latin typeface="Telegraf"/>
              </a:rPr>
              <a:t>Taxi Driver Survey</a:t>
            </a:r>
          </a:p>
        </p:txBody>
      </p:sp>
      <p:grpSp>
        <p:nvGrpSpPr>
          <p:cNvPr id="18" name="Group 18"/>
          <p:cNvGrpSpPr/>
          <p:nvPr/>
        </p:nvGrpSpPr>
        <p:grpSpPr>
          <a:xfrm>
            <a:off x="14072599" y="7584073"/>
            <a:ext cx="4215401" cy="2409450"/>
            <a:chOff x="0" y="0"/>
            <a:chExt cx="5620535" cy="3212599"/>
          </a:xfrm>
        </p:grpSpPr>
        <p:sp>
          <p:nvSpPr>
            <p:cNvPr id="19" name="Freeform 19"/>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6"/>
              <a:stretch>
                <a:fillRect b="-85828"/>
              </a:stretch>
            </a:blipFill>
          </p:spPr>
        </p:sp>
        <p:sp>
          <p:nvSpPr>
            <p:cNvPr id="20" name="Freeform 20"/>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7"/>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2482712" flipH="1">
            <a:off x="12738787" y="1596582"/>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 xmlns:asvg="http://schemas.microsoft.com/office/drawing/2016/SVG/main" r:embed="rId3"/>
                </a:ext>
              </a:extLst>
            </a:blip>
            <a:stretch>
              <a:fillRect l="-105106"/>
            </a:stretch>
          </a:blipFill>
        </p:spPr>
      </p:sp>
      <p:sp>
        <p:nvSpPr>
          <p:cNvPr id="3" name="TextBox 3"/>
          <p:cNvSpPr txBox="1"/>
          <p:nvPr/>
        </p:nvSpPr>
        <p:spPr>
          <a:xfrm>
            <a:off x="1028700" y="1130618"/>
            <a:ext cx="3244797" cy="401290"/>
          </a:xfrm>
          <a:prstGeom prst="rect">
            <a:avLst/>
          </a:prstGeom>
        </p:spPr>
        <p:txBody>
          <a:bodyPr lIns="0" tIns="0" rIns="0" bIns="0" rtlCol="0" anchor="t">
            <a:spAutoFit/>
          </a:bodyPr>
          <a:lstStyle/>
          <a:p>
            <a:pPr>
              <a:lnSpc>
                <a:spcPts val="3081"/>
              </a:lnSpc>
              <a:spcBef>
                <a:spcPct val="0"/>
              </a:spcBef>
            </a:pPr>
            <a:r>
              <a:rPr lang="en-US" sz="2201">
                <a:solidFill>
                  <a:srgbClr val="000000"/>
                </a:solidFill>
                <a:latin typeface="Telegraf Bold"/>
              </a:rPr>
              <a:t>Taxi Driver Survey</a:t>
            </a:r>
          </a:p>
        </p:txBody>
      </p:sp>
      <p:sp>
        <p:nvSpPr>
          <p:cNvPr id="4" name="TextBox 4"/>
          <p:cNvSpPr txBox="1"/>
          <p:nvPr/>
        </p:nvSpPr>
        <p:spPr>
          <a:xfrm>
            <a:off x="1028700" y="3666232"/>
            <a:ext cx="7414512" cy="1304925"/>
          </a:xfrm>
          <a:prstGeom prst="rect">
            <a:avLst/>
          </a:prstGeom>
        </p:spPr>
        <p:txBody>
          <a:bodyPr lIns="0" tIns="0" rIns="0" bIns="0" rtlCol="0" anchor="t">
            <a:spAutoFit/>
          </a:bodyPr>
          <a:lstStyle/>
          <a:p>
            <a:pPr>
              <a:lnSpc>
                <a:spcPts val="9000"/>
              </a:lnSpc>
            </a:pPr>
            <a:r>
              <a:rPr lang="en-US" sz="9000">
                <a:solidFill>
                  <a:srgbClr val="000000"/>
                </a:solidFill>
                <a:latin typeface="Telegraf"/>
              </a:rPr>
              <a:t>Discussion</a:t>
            </a:r>
          </a:p>
        </p:txBody>
      </p:sp>
      <p:sp>
        <p:nvSpPr>
          <p:cNvPr id="5" name="Freeform 5"/>
          <p:cNvSpPr/>
          <p:nvPr/>
        </p:nvSpPr>
        <p:spPr>
          <a:xfrm flipH="1">
            <a:off x="1265175" y="5391948"/>
            <a:ext cx="4123437" cy="97463"/>
          </a:xfrm>
          <a:custGeom>
            <a:avLst/>
            <a:gdLst/>
            <a:ahLst/>
            <a:cxnLst/>
            <a:rect l="l" t="t" r="r" b="b"/>
            <a:pathLst>
              <a:path w="4123437" h="97463">
                <a:moveTo>
                  <a:pt x="4123437" y="0"/>
                </a:moveTo>
                <a:lnTo>
                  <a:pt x="0" y="0"/>
                </a:lnTo>
                <a:lnTo>
                  <a:pt x="0" y="97464"/>
                </a:lnTo>
                <a:lnTo>
                  <a:pt x="4123437" y="97464"/>
                </a:lnTo>
                <a:lnTo>
                  <a:pt x="4123437"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1028700" y="5813262"/>
            <a:ext cx="13336114" cy="3385821"/>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000000"/>
                </a:solidFill>
                <a:latin typeface="Telegraf Bold"/>
              </a:rPr>
              <a:t>City buses viewed negatively by taxi drivers.</a:t>
            </a:r>
          </a:p>
          <a:p>
            <a:pPr marL="690876" lvl="1" indent="-345438">
              <a:lnSpc>
                <a:spcPts val="4479"/>
              </a:lnSpc>
              <a:buFont typeface="Arial"/>
              <a:buChar char="•"/>
            </a:pPr>
            <a:r>
              <a:rPr lang="en-US" sz="3199">
                <a:solidFill>
                  <a:srgbClr val="000000"/>
                </a:solidFill>
                <a:latin typeface="Telegraf Bold"/>
              </a:rPr>
              <a:t>Major impact on earnings, decreased passenger volume, and reduced flexibility in work schedules.</a:t>
            </a:r>
          </a:p>
          <a:p>
            <a:pPr marL="690876" lvl="1" indent="-345438">
              <a:lnSpc>
                <a:spcPts val="4479"/>
              </a:lnSpc>
              <a:buFont typeface="Arial"/>
              <a:buChar char="•"/>
            </a:pPr>
            <a:r>
              <a:rPr lang="en-US" sz="3199">
                <a:solidFill>
                  <a:srgbClr val="000000"/>
                </a:solidFill>
                <a:latin typeface="Telegraf Bold"/>
              </a:rPr>
              <a:t>Perception of a detrimental effect on the taxi business as a whole.</a:t>
            </a:r>
          </a:p>
          <a:p>
            <a:pPr marL="690876" lvl="1" indent="-345438" algn="l">
              <a:lnSpc>
                <a:spcPts val="4479"/>
              </a:lnSpc>
              <a:buFont typeface="Arial"/>
              <a:buChar char="•"/>
            </a:pPr>
            <a:r>
              <a:rPr lang="en-US" sz="3199">
                <a:solidFill>
                  <a:srgbClr val="000000"/>
                </a:solidFill>
                <a:latin typeface="Telegraf Bold"/>
              </a:rPr>
              <a:t>Increased difficulty in finding passengers.</a:t>
            </a:r>
          </a:p>
        </p:txBody>
      </p:sp>
      <p:sp>
        <p:nvSpPr>
          <p:cNvPr id="7" name="Freeform 7"/>
          <p:cNvSpPr/>
          <p:nvPr/>
        </p:nvSpPr>
        <p:spPr>
          <a:xfrm>
            <a:off x="14286795" y="0"/>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1028700" y="1130618"/>
            <a:ext cx="3244797" cy="401290"/>
          </a:xfrm>
          <a:prstGeom prst="rect">
            <a:avLst/>
          </a:prstGeom>
        </p:spPr>
        <p:txBody>
          <a:bodyPr lIns="0" tIns="0" rIns="0" bIns="0" rtlCol="0" anchor="t">
            <a:spAutoFit/>
          </a:bodyPr>
          <a:lstStyle/>
          <a:p>
            <a:pPr>
              <a:lnSpc>
                <a:spcPts val="3081"/>
              </a:lnSpc>
              <a:spcBef>
                <a:spcPct val="0"/>
              </a:spcBef>
            </a:pPr>
            <a:r>
              <a:rPr lang="en-US" sz="2201">
                <a:solidFill>
                  <a:srgbClr val="000000"/>
                </a:solidFill>
                <a:latin typeface="Telegraf Bold"/>
              </a:rPr>
              <a:t>Taxi Driver Survey</a:t>
            </a:r>
          </a:p>
        </p:txBody>
      </p:sp>
      <p:sp>
        <p:nvSpPr>
          <p:cNvPr id="3" name="TextBox 3"/>
          <p:cNvSpPr txBox="1"/>
          <p:nvPr/>
        </p:nvSpPr>
        <p:spPr>
          <a:xfrm>
            <a:off x="1028700" y="3666232"/>
            <a:ext cx="7414512" cy="1304925"/>
          </a:xfrm>
          <a:prstGeom prst="rect">
            <a:avLst/>
          </a:prstGeom>
        </p:spPr>
        <p:txBody>
          <a:bodyPr lIns="0" tIns="0" rIns="0" bIns="0" rtlCol="0" anchor="t">
            <a:spAutoFit/>
          </a:bodyPr>
          <a:lstStyle/>
          <a:p>
            <a:pPr>
              <a:lnSpc>
                <a:spcPts val="9000"/>
              </a:lnSpc>
            </a:pPr>
            <a:r>
              <a:rPr lang="en-US" sz="9000">
                <a:solidFill>
                  <a:srgbClr val="000000"/>
                </a:solidFill>
                <a:latin typeface="Telegraf"/>
              </a:rPr>
              <a:t>Discussion</a:t>
            </a:r>
          </a:p>
        </p:txBody>
      </p:sp>
      <p:sp>
        <p:nvSpPr>
          <p:cNvPr id="4" name="Freeform 4"/>
          <p:cNvSpPr/>
          <p:nvPr/>
        </p:nvSpPr>
        <p:spPr>
          <a:xfrm flipH="1">
            <a:off x="1265175" y="5391948"/>
            <a:ext cx="4123437" cy="97463"/>
          </a:xfrm>
          <a:custGeom>
            <a:avLst/>
            <a:gdLst/>
            <a:ahLst/>
            <a:cxnLst/>
            <a:rect l="l" t="t" r="r" b="b"/>
            <a:pathLst>
              <a:path w="4123437" h="97463">
                <a:moveTo>
                  <a:pt x="4123437" y="0"/>
                </a:moveTo>
                <a:lnTo>
                  <a:pt x="0" y="0"/>
                </a:lnTo>
                <a:lnTo>
                  <a:pt x="0" y="97464"/>
                </a:lnTo>
                <a:lnTo>
                  <a:pt x="4123437" y="97464"/>
                </a:lnTo>
                <a:lnTo>
                  <a:pt x="4123437"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028700" y="5602518"/>
            <a:ext cx="12984882" cy="4509771"/>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000000"/>
                </a:solidFill>
                <a:latin typeface="Telegraf Bold"/>
              </a:rPr>
              <a:t>No inclination to improve taxi quality or reduce fares.</a:t>
            </a:r>
          </a:p>
          <a:p>
            <a:pPr marL="690876" lvl="1" indent="-345438">
              <a:lnSpc>
                <a:spcPts val="4479"/>
              </a:lnSpc>
              <a:buFont typeface="Arial"/>
              <a:buChar char="•"/>
            </a:pPr>
            <a:r>
              <a:rPr lang="en-US" sz="3199">
                <a:solidFill>
                  <a:srgbClr val="000000"/>
                </a:solidFill>
                <a:latin typeface="Telegraf Bold"/>
              </a:rPr>
              <a:t>No consideration of a career change.</a:t>
            </a:r>
          </a:p>
          <a:p>
            <a:pPr marL="690876" lvl="1" indent="-345438">
              <a:lnSpc>
                <a:spcPts val="4479"/>
              </a:lnSpc>
              <a:buFont typeface="Arial"/>
              <a:buChar char="•"/>
            </a:pPr>
            <a:r>
              <a:rPr lang="en-US" sz="3199">
                <a:solidFill>
                  <a:srgbClr val="000000"/>
                </a:solidFill>
                <a:latin typeface="Telegraf Bold"/>
              </a:rPr>
              <a:t>Absence of noticeable rise in traffic congestion.</a:t>
            </a:r>
          </a:p>
          <a:p>
            <a:pPr marL="690876" lvl="1" indent="-345438">
              <a:lnSpc>
                <a:spcPts val="4479"/>
              </a:lnSpc>
              <a:buFont typeface="Arial"/>
              <a:buChar char="•"/>
            </a:pPr>
            <a:r>
              <a:rPr lang="en-US" sz="3199">
                <a:solidFill>
                  <a:srgbClr val="000000"/>
                </a:solidFill>
                <a:latin typeface="Telegraf Bold"/>
              </a:rPr>
              <a:t>Drivers not actively demanding government assistance.</a:t>
            </a:r>
          </a:p>
          <a:p>
            <a:pPr marL="690876" lvl="1" indent="-345438">
              <a:lnSpc>
                <a:spcPts val="4479"/>
              </a:lnSpc>
              <a:buFont typeface="Arial"/>
              <a:buChar char="•"/>
            </a:pPr>
            <a:r>
              <a:rPr lang="en-US" sz="3199">
                <a:solidFill>
                  <a:srgbClr val="000000"/>
                </a:solidFill>
                <a:latin typeface="Telegraf Bold"/>
              </a:rPr>
              <a:t>Findings highlight specific concerns among taxi drivers.</a:t>
            </a:r>
          </a:p>
          <a:p>
            <a:pPr marL="690876" lvl="1" indent="-345438">
              <a:lnSpc>
                <a:spcPts val="4479"/>
              </a:lnSpc>
              <a:buFont typeface="Arial"/>
              <a:buChar char="•"/>
            </a:pPr>
            <a:r>
              <a:rPr lang="en-US" sz="3199">
                <a:solidFill>
                  <a:srgbClr val="000000"/>
                </a:solidFill>
                <a:latin typeface="Telegraf Bold"/>
              </a:rPr>
              <a:t>Offers valuable information for potential changes to legislation and prompts further research.</a:t>
            </a:r>
          </a:p>
          <a:p>
            <a:pPr algn="l">
              <a:lnSpc>
                <a:spcPts val="4479"/>
              </a:lnSpc>
            </a:pPr>
            <a:endParaRPr lang="en-US" sz="3199">
              <a:solidFill>
                <a:srgbClr val="000000"/>
              </a:solidFill>
              <a:latin typeface="Telegraf Bold"/>
            </a:endParaRPr>
          </a:p>
        </p:txBody>
      </p:sp>
      <p:sp>
        <p:nvSpPr>
          <p:cNvPr id="6" name="Freeform 6"/>
          <p:cNvSpPr/>
          <p:nvPr/>
        </p:nvSpPr>
        <p:spPr>
          <a:xfrm rot="2482712" flipH="1">
            <a:off x="12738787" y="1596582"/>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4">
              <a:extLst>
                <a:ext uri="{96DAC541-7B7A-43D3-8B79-37D633B846F1}">
                  <asvg:svgBlip xmlns="" xmlns:asvg="http://schemas.microsoft.com/office/drawing/2016/SVG/main" r:embed="rId5"/>
                </a:ext>
              </a:extLst>
            </a:blip>
            <a:stretch>
              <a:fillRect l="-105106"/>
            </a:stretch>
          </a:blipFill>
        </p:spPr>
      </p:sp>
      <p:sp>
        <p:nvSpPr>
          <p:cNvPr id="7" name="Freeform 7"/>
          <p:cNvSpPr/>
          <p:nvPr/>
        </p:nvSpPr>
        <p:spPr>
          <a:xfrm>
            <a:off x="14286795" y="0"/>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6"/>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grpSp>
        <p:nvGrpSpPr>
          <p:cNvPr id="3" name="Group 3"/>
          <p:cNvGrpSpPr/>
          <p:nvPr/>
        </p:nvGrpSpPr>
        <p:grpSpPr>
          <a:xfrm>
            <a:off x="13420031" y="4661558"/>
            <a:ext cx="3764719" cy="963066"/>
            <a:chOff x="0" y="0"/>
            <a:chExt cx="991531" cy="253647"/>
          </a:xfrm>
        </p:grpSpPr>
        <p:sp>
          <p:nvSpPr>
            <p:cNvPr id="4" name="Freeform 4"/>
            <p:cNvSpPr/>
            <p:nvPr/>
          </p:nvSpPr>
          <p:spPr>
            <a:xfrm>
              <a:off x="0" y="0"/>
              <a:ext cx="991531" cy="253647"/>
            </a:xfrm>
            <a:custGeom>
              <a:avLst/>
              <a:gdLst/>
              <a:ahLst/>
              <a:cxnLst/>
              <a:rect l="l" t="t" r="r" b="b"/>
              <a:pathLst>
                <a:path w="991531" h="253647">
                  <a:moveTo>
                    <a:pt x="102822" y="0"/>
                  </a:moveTo>
                  <a:lnTo>
                    <a:pt x="888709" y="0"/>
                  </a:lnTo>
                  <a:cubicBezTo>
                    <a:pt x="945496" y="0"/>
                    <a:pt x="991531" y="46035"/>
                    <a:pt x="991531" y="102822"/>
                  </a:cubicBezTo>
                  <a:lnTo>
                    <a:pt x="991531" y="150825"/>
                  </a:lnTo>
                  <a:cubicBezTo>
                    <a:pt x="991531" y="178095"/>
                    <a:pt x="980698" y="204248"/>
                    <a:pt x="961415" y="223531"/>
                  </a:cubicBezTo>
                  <a:cubicBezTo>
                    <a:pt x="942132" y="242814"/>
                    <a:pt x="915979" y="253647"/>
                    <a:pt x="888709" y="253647"/>
                  </a:cubicBezTo>
                  <a:lnTo>
                    <a:pt x="102822" y="253647"/>
                  </a:lnTo>
                  <a:cubicBezTo>
                    <a:pt x="75552" y="253647"/>
                    <a:pt x="49399" y="242814"/>
                    <a:pt x="30116" y="223531"/>
                  </a:cubicBezTo>
                  <a:cubicBezTo>
                    <a:pt x="10833" y="204248"/>
                    <a:pt x="0" y="178095"/>
                    <a:pt x="0" y="150825"/>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5" name="TextBox 5"/>
            <p:cNvSpPr txBox="1"/>
            <p:nvPr/>
          </p:nvSpPr>
          <p:spPr>
            <a:xfrm>
              <a:off x="0" y="-95250"/>
              <a:ext cx="991531" cy="348897"/>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106 PASSENGER</a:t>
              </a:r>
            </a:p>
          </p:txBody>
        </p:sp>
      </p:grpSp>
      <p:grpSp>
        <p:nvGrpSpPr>
          <p:cNvPr id="6" name="Group 6"/>
          <p:cNvGrpSpPr/>
          <p:nvPr/>
        </p:nvGrpSpPr>
        <p:grpSpPr>
          <a:xfrm>
            <a:off x="13420031" y="6053249"/>
            <a:ext cx="3764719" cy="963066"/>
            <a:chOff x="0" y="0"/>
            <a:chExt cx="991531" cy="253647"/>
          </a:xfrm>
        </p:grpSpPr>
        <p:sp>
          <p:nvSpPr>
            <p:cNvPr id="7" name="Freeform 7"/>
            <p:cNvSpPr/>
            <p:nvPr/>
          </p:nvSpPr>
          <p:spPr>
            <a:xfrm>
              <a:off x="0" y="0"/>
              <a:ext cx="991531" cy="253647"/>
            </a:xfrm>
            <a:custGeom>
              <a:avLst/>
              <a:gdLst/>
              <a:ahLst/>
              <a:cxnLst/>
              <a:rect l="l" t="t" r="r" b="b"/>
              <a:pathLst>
                <a:path w="991531" h="253647">
                  <a:moveTo>
                    <a:pt x="102822" y="0"/>
                  </a:moveTo>
                  <a:lnTo>
                    <a:pt x="888709" y="0"/>
                  </a:lnTo>
                  <a:cubicBezTo>
                    <a:pt x="945496" y="0"/>
                    <a:pt x="991531" y="46035"/>
                    <a:pt x="991531" y="102822"/>
                  </a:cubicBezTo>
                  <a:lnTo>
                    <a:pt x="991531" y="150825"/>
                  </a:lnTo>
                  <a:cubicBezTo>
                    <a:pt x="991531" y="178095"/>
                    <a:pt x="980698" y="204248"/>
                    <a:pt x="961415" y="223531"/>
                  </a:cubicBezTo>
                  <a:cubicBezTo>
                    <a:pt x="942132" y="242814"/>
                    <a:pt x="915979" y="253647"/>
                    <a:pt x="888709" y="253647"/>
                  </a:cubicBezTo>
                  <a:lnTo>
                    <a:pt x="102822" y="253647"/>
                  </a:lnTo>
                  <a:cubicBezTo>
                    <a:pt x="75552" y="253647"/>
                    <a:pt x="49399" y="242814"/>
                    <a:pt x="30116" y="223531"/>
                  </a:cubicBezTo>
                  <a:cubicBezTo>
                    <a:pt x="10833" y="204248"/>
                    <a:pt x="0" y="178095"/>
                    <a:pt x="0" y="150825"/>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8" name="TextBox 8"/>
            <p:cNvSpPr txBox="1"/>
            <p:nvPr/>
          </p:nvSpPr>
          <p:spPr>
            <a:xfrm>
              <a:off x="0" y="-95250"/>
              <a:ext cx="991531" cy="348897"/>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THIMPHU</a:t>
              </a:r>
            </a:p>
          </p:txBody>
        </p:sp>
      </p:grpSp>
      <p:sp>
        <p:nvSpPr>
          <p:cNvPr id="9" name="Freeform 9"/>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1028700" y="3007482"/>
            <a:ext cx="8737347" cy="6829732"/>
          </a:xfrm>
          <a:custGeom>
            <a:avLst/>
            <a:gdLst/>
            <a:ahLst/>
            <a:cxnLst/>
            <a:rect l="l" t="t" r="r" b="b"/>
            <a:pathLst>
              <a:path w="8737347" h="6829732">
                <a:moveTo>
                  <a:pt x="0" y="0"/>
                </a:moveTo>
                <a:lnTo>
                  <a:pt x="8737347" y="0"/>
                </a:lnTo>
                <a:lnTo>
                  <a:pt x="8737347" y="6829733"/>
                </a:lnTo>
                <a:lnTo>
                  <a:pt x="0" y="6829733"/>
                </a:lnTo>
                <a:lnTo>
                  <a:pt x="0" y="0"/>
                </a:lnTo>
                <a:close/>
              </a:path>
            </a:pathLst>
          </a:custGeom>
          <a:blipFill>
            <a:blip r:embed="rId5"/>
            <a:stretch>
              <a:fillRect/>
            </a:stretch>
          </a:blipFill>
        </p:spPr>
      </p:sp>
      <p:sp>
        <p:nvSpPr>
          <p:cNvPr id="11" name="TextBox 11"/>
          <p:cNvSpPr txBox="1"/>
          <p:nvPr/>
        </p:nvSpPr>
        <p:spPr>
          <a:xfrm>
            <a:off x="1028700" y="1085850"/>
            <a:ext cx="8737347" cy="1131570"/>
          </a:xfrm>
          <a:prstGeom prst="rect">
            <a:avLst/>
          </a:prstGeom>
        </p:spPr>
        <p:txBody>
          <a:bodyPr lIns="0" tIns="0" rIns="0" bIns="0" rtlCol="0" anchor="t">
            <a:spAutoFit/>
          </a:bodyPr>
          <a:lstStyle/>
          <a:p>
            <a:pPr>
              <a:lnSpc>
                <a:spcPts val="7800"/>
              </a:lnSpc>
            </a:pPr>
            <a:r>
              <a:rPr lang="en-US" sz="7800">
                <a:solidFill>
                  <a:srgbClr val="F4E7E7"/>
                </a:solidFill>
                <a:latin typeface="Telegraf"/>
              </a:rPr>
              <a:t>Results</a:t>
            </a:r>
          </a:p>
        </p:txBody>
      </p:sp>
      <p:sp>
        <p:nvSpPr>
          <p:cNvPr id="12" name="TextBox 12"/>
          <p:cNvSpPr txBox="1"/>
          <p:nvPr/>
        </p:nvSpPr>
        <p:spPr>
          <a:xfrm>
            <a:off x="11411522" y="4760567"/>
            <a:ext cx="1538699" cy="679450"/>
          </a:xfrm>
          <a:prstGeom prst="rect">
            <a:avLst/>
          </a:prstGeom>
        </p:spPr>
        <p:txBody>
          <a:bodyPr lIns="0" tIns="0" rIns="0" bIns="0" rtlCol="0" anchor="t">
            <a:spAutoFit/>
          </a:bodyPr>
          <a:lstStyle/>
          <a:p>
            <a:pPr>
              <a:lnSpc>
                <a:spcPts val="2600"/>
              </a:lnSpc>
            </a:pPr>
            <a:r>
              <a:rPr lang="en-US" sz="2000">
                <a:solidFill>
                  <a:srgbClr val="F4E7E7"/>
                </a:solidFill>
                <a:latin typeface="Telegraf"/>
              </a:rPr>
              <a:t>Total Participants</a:t>
            </a:r>
          </a:p>
        </p:txBody>
      </p:sp>
      <p:sp>
        <p:nvSpPr>
          <p:cNvPr id="13" name="TextBox 13"/>
          <p:cNvSpPr txBox="1"/>
          <p:nvPr/>
        </p:nvSpPr>
        <p:spPr>
          <a:xfrm>
            <a:off x="11411522" y="6365199"/>
            <a:ext cx="1538699" cy="355600"/>
          </a:xfrm>
          <a:prstGeom prst="rect">
            <a:avLst/>
          </a:prstGeom>
        </p:spPr>
        <p:txBody>
          <a:bodyPr lIns="0" tIns="0" rIns="0" bIns="0" rtlCol="0" anchor="t">
            <a:spAutoFit/>
          </a:bodyPr>
          <a:lstStyle/>
          <a:p>
            <a:pPr>
              <a:lnSpc>
                <a:spcPts val="2600"/>
              </a:lnSpc>
            </a:pPr>
            <a:r>
              <a:rPr lang="en-US" sz="2000">
                <a:solidFill>
                  <a:srgbClr val="F4E7E7"/>
                </a:solidFill>
                <a:latin typeface="Telegraf"/>
              </a:rPr>
              <a:t>Location</a:t>
            </a:r>
          </a:p>
        </p:txBody>
      </p:sp>
      <p:sp>
        <p:nvSpPr>
          <p:cNvPr id="14" name="TextBox 14"/>
          <p:cNvSpPr txBox="1"/>
          <p:nvPr/>
        </p:nvSpPr>
        <p:spPr>
          <a:xfrm>
            <a:off x="1028700" y="2249746"/>
            <a:ext cx="8737347" cy="434340"/>
          </a:xfrm>
          <a:prstGeom prst="rect">
            <a:avLst/>
          </a:prstGeom>
        </p:spPr>
        <p:txBody>
          <a:bodyPr lIns="0" tIns="0" rIns="0" bIns="0" rtlCol="0" anchor="t">
            <a:spAutoFit/>
          </a:bodyPr>
          <a:lstStyle/>
          <a:p>
            <a:pPr marL="0" lvl="0" indent="0">
              <a:lnSpc>
                <a:spcPts val="3359"/>
              </a:lnSpc>
              <a:spcBef>
                <a:spcPct val="0"/>
              </a:spcBef>
            </a:pPr>
            <a:r>
              <a:rPr lang="en-US" sz="2400">
                <a:solidFill>
                  <a:srgbClr val="F4E7E7"/>
                </a:solidFill>
                <a:latin typeface="Telegraf"/>
              </a:rPr>
              <a:t>Passenger Survey</a:t>
            </a:r>
          </a:p>
        </p:txBody>
      </p:sp>
      <p:grpSp>
        <p:nvGrpSpPr>
          <p:cNvPr id="15" name="Group 15"/>
          <p:cNvGrpSpPr/>
          <p:nvPr/>
        </p:nvGrpSpPr>
        <p:grpSpPr>
          <a:xfrm>
            <a:off x="14072599" y="7584073"/>
            <a:ext cx="4215401" cy="2409450"/>
            <a:chOff x="0" y="0"/>
            <a:chExt cx="5620535" cy="3212599"/>
          </a:xfrm>
        </p:grpSpPr>
        <p:sp>
          <p:nvSpPr>
            <p:cNvPr id="16" name="Freeform 16"/>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6"/>
              <a:stretch>
                <a:fillRect b="-85828"/>
              </a:stretch>
            </a:blipFill>
          </p:spPr>
        </p:sp>
        <p:sp>
          <p:nvSpPr>
            <p:cNvPr id="17" name="Freeform 17"/>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7"/>
              <a:stretch>
                <a:fillRect/>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1028700" y="1130618"/>
            <a:ext cx="3244797" cy="401290"/>
          </a:xfrm>
          <a:prstGeom prst="rect">
            <a:avLst/>
          </a:prstGeom>
        </p:spPr>
        <p:txBody>
          <a:bodyPr lIns="0" tIns="0" rIns="0" bIns="0" rtlCol="0" anchor="t">
            <a:spAutoFit/>
          </a:bodyPr>
          <a:lstStyle/>
          <a:p>
            <a:pPr>
              <a:lnSpc>
                <a:spcPts val="3081"/>
              </a:lnSpc>
              <a:spcBef>
                <a:spcPct val="0"/>
              </a:spcBef>
            </a:pPr>
            <a:r>
              <a:rPr lang="en-US" sz="2201">
                <a:solidFill>
                  <a:srgbClr val="000000"/>
                </a:solidFill>
                <a:latin typeface="Telegraf Bold"/>
              </a:rPr>
              <a:t>Passenger Survey</a:t>
            </a:r>
          </a:p>
        </p:txBody>
      </p:sp>
      <p:sp>
        <p:nvSpPr>
          <p:cNvPr id="3" name="TextBox 3"/>
          <p:cNvSpPr txBox="1"/>
          <p:nvPr/>
        </p:nvSpPr>
        <p:spPr>
          <a:xfrm>
            <a:off x="1028700" y="3666232"/>
            <a:ext cx="7414512" cy="1304925"/>
          </a:xfrm>
          <a:prstGeom prst="rect">
            <a:avLst/>
          </a:prstGeom>
        </p:spPr>
        <p:txBody>
          <a:bodyPr lIns="0" tIns="0" rIns="0" bIns="0" rtlCol="0" anchor="t">
            <a:spAutoFit/>
          </a:bodyPr>
          <a:lstStyle/>
          <a:p>
            <a:pPr>
              <a:lnSpc>
                <a:spcPts val="9000"/>
              </a:lnSpc>
            </a:pPr>
            <a:r>
              <a:rPr lang="en-US" sz="9000">
                <a:solidFill>
                  <a:srgbClr val="000000"/>
                </a:solidFill>
                <a:latin typeface="Telegraf"/>
              </a:rPr>
              <a:t>Discussion</a:t>
            </a:r>
          </a:p>
        </p:txBody>
      </p:sp>
      <p:sp>
        <p:nvSpPr>
          <p:cNvPr id="4" name="Freeform 4"/>
          <p:cNvSpPr/>
          <p:nvPr/>
        </p:nvSpPr>
        <p:spPr>
          <a:xfrm flipH="1">
            <a:off x="1265175" y="5391948"/>
            <a:ext cx="4123437" cy="97463"/>
          </a:xfrm>
          <a:custGeom>
            <a:avLst/>
            <a:gdLst/>
            <a:ahLst/>
            <a:cxnLst/>
            <a:rect l="l" t="t" r="r" b="b"/>
            <a:pathLst>
              <a:path w="4123437" h="97463">
                <a:moveTo>
                  <a:pt x="4123437" y="0"/>
                </a:moveTo>
                <a:lnTo>
                  <a:pt x="0" y="0"/>
                </a:lnTo>
                <a:lnTo>
                  <a:pt x="0" y="97464"/>
                </a:lnTo>
                <a:lnTo>
                  <a:pt x="4123437" y="97464"/>
                </a:lnTo>
                <a:lnTo>
                  <a:pt x="4123437"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028700" y="5546562"/>
            <a:ext cx="13336114" cy="4509771"/>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000000"/>
                </a:solidFill>
                <a:latin typeface="Telegraf Bold"/>
              </a:rPr>
              <a:t>People generally have a positive perception of the city bus service.</a:t>
            </a:r>
          </a:p>
          <a:p>
            <a:pPr marL="690876" lvl="1" indent="-345438">
              <a:lnSpc>
                <a:spcPts val="4479"/>
              </a:lnSpc>
              <a:buFont typeface="Arial"/>
              <a:buChar char="•"/>
            </a:pPr>
            <a:r>
              <a:rPr lang="en-US" sz="3199">
                <a:solidFill>
                  <a:srgbClr val="000000"/>
                </a:solidFill>
                <a:latin typeface="Telegraf Bold"/>
              </a:rPr>
              <a:t>They agree that it has improved their daily commute, is affordable, and contributes positively to the environment and overall transportation.</a:t>
            </a:r>
          </a:p>
          <a:p>
            <a:pPr marL="690876" lvl="1" indent="-345438">
              <a:lnSpc>
                <a:spcPts val="4479"/>
              </a:lnSpc>
              <a:buFont typeface="Arial"/>
              <a:buChar char="•"/>
            </a:pPr>
            <a:r>
              <a:rPr lang="en-US" sz="3199">
                <a:solidFill>
                  <a:srgbClr val="000000"/>
                </a:solidFill>
                <a:latin typeface="Telegraf Bold"/>
              </a:rPr>
              <a:t>Across different survey questions, most people strongly agree or agree with the positive impact of city buses.</a:t>
            </a:r>
          </a:p>
          <a:p>
            <a:pPr marL="690876" lvl="1" indent="-345438" algn="l">
              <a:lnSpc>
                <a:spcPts val="4479"/>
              </a:lnSpc>
              <a:buFont typeface="Arial"/>
              <a:buChar char="•"/>
            </a:pPr>
            <a:r>
              <a:rPr lang="en-US" sz="3199">
                <a:solidFill>
                  <a:srgbClr val="000000"/>
                </a:solidFill>
                <a:latin typeface="Telegraf Bold"/>
              </a:rPr>
              <a:t>There's a noticeable increase in positive sentiments.</a:t>
            </a:r>
          </a:p>
        </p:txBody>
      </p:sp>
      <p:sp>
        <p:nvSpPr>
          <p:cNvPr id="6" name="Freeform 6"/>
          <p:cNvSpPr/>
          <p:nvPr/>
        </p:nvSpPr>
        <p:spPr>
          <a:xfrm>
            <a:off x="14286795" y="0"/>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
        <p:nvSpPr>
          <p:cNvPr id="7" name="Freeform 7"/>
          <p:cNvSpPr/>
          <p:nvPr/>
        </p:nvSpPr>
        <p:spPr>
          <a:xfrm rot="542076" flipH="1">
            <a:off x="16132712" y="-4698826"/>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5">
              <a:extLst>
                <a:ext uri="{96DAC541-7B7A-43D3-8B79-37D633B846F1}">
                  <asvg:svgBlip xmlns="" xmlns:asvg="http://schemas.microsoft.com/office/drawing/2016/SVG/main" r:embed="rId6"/>
                </a:ext>
              </a:extLst>
            </a:blip>
            <a:stretch>
              <a:fillRect l="-105106"/>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1028700" y="1130618"/>
            <a:ext cx="3244797" cy="401290"/>
          </a:xfrm>
          <a:prstGeom prst="rect">
            <a:avLst/>
          </a:prstGeom>
        </p:spPr>
        <p:txBody>
          <a:bodyPr lIns="0" tIns="0" rIns="0" bIns="0" rtlCol="0" anchor="t">
            <a:spAutoFit/>
          </a:bodyPr>
          <a:lstStyle/>
          <a:p>
            <a:pPr>
              <a:lnSpc>
                <a:spcPts val="3081"/>
              </a:lnSpc>
              <a:spcBef>
                <a:spcPct val="0"/>
              </a:spcBef>
            </a:pPr>
            <a:r>
              <a:rPr lang="en-US" sz="2201">
                <a:solidFill>
                  <a:srgbClr val="000000"/>
                </a:solidFill>
                <a:latin typeface="Telegraf Bold"/>
              </a:rPr>
              <a:t>Passenger Survey</a:t>
            </a:r>
          </a:p>
        </p:txBody>
      </p:sp>
      <p:sp>
        <p:nvSpPr>
          <p:cNvPr id="3" name="TextBox 3"/>
          <p:cNvSpPr txBox="1"/>
          <p:nvPr/>
        </p:nvSpPr>
        <p:spPr>
          <a:xfrm>
            <a:off x="1028700" y="3666232"/>
            <a:ext cx="7414512" cy="1304925"/>
          </a:xfrm>
          <a:prstGeom prst="rect">
            <a:avLst/>
          </a:prstGeom>
        </p:spPr>
        <p:txBody>
          <a:bodyPr lIns="0" tIns="0" rIns="0" bIns="0" rtlCol="0" anchor="t">
            <a:spAutoFit/>
          </a:bodyPr>
          <a:lstStyle/>
          <a:p>
            <a:pPr>
              <a:lnSpc>
                <a:spcPts val="9000"/>
              </a:lnSpc>
            </a:pPr>
            <a:r>
              <a:rPr lang="en-US" sz="9000">
                <a:solidFill>
                  <a:srgbClr val="000000"/>
                </a:solidFill>
                <a:latin typeface="Telegraf"/>
              </a:rPr>
              <a:t>Discussion</a:t>
            </a:r>
          </a:p>
        </p:txBody>
      </p:sp>
      <p:sp>
        <p:nvSpPr>
          <p:cNvPr id="4" name="Freeform 4"/>
          <p:cNvSpPr/>
          <p:nvPr/>
        </p:nvSpPr>
        <p:spPr>
          <a:xfrm flipH="1">
            <a:off x="1265175" y="5391948"/>
            <a:ext cx="4123437" cy="97463"/>
          </a:xfrm>
          <a:custGeom>
            <a:avLst/>
            <a:gdLst/>
            <a:ahLst/>
            <a:cxnLst/>
            <a:rect l="l" t="t" r="r" b="b"/>
            <a:pathLst>
              <a:path w="4123437" h="97463">
                <a:moveTo>
                  <a:pt x="4123437" y="0"/>
                </a:moveTo>
                <a:lnTo>
                  <a:pt x="0" y="0"/>
                </a:lnTo>
                <a:lnTo>
                  <a:pt x="0" y="97464"/>
                </a:lnTo>
                <a:lnTo>
                  <a:pt x="4123437" y="97464"/>
                </a:lnTo>
                <a:lnTo>
                  <a:pt x="4123437"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028700" y="5638425"/>
            <a:ext cx="14362789" cy="3947796"/>
          </a:xfrm>
          <a:prstGeom prst="rect">
            <a:avLst/>
          </a:prstGeom>
        </p:spPr>
        <p:txBody>
          <a:bodyPr lIns="0" tIns="0" rIns="0" bIns="0" rtlCol="0" anchor="t">
            <a:spAutoFit/>
          </a:bodyPr>
          <a:lstStyle/>
          <a:p>
            <a:pPr marL="690876" lvl="1" indent="-345438">
              <a:lnSpc>
                <a:spcPts val="4479"/>
              </a:lnSpc>
              <a:buFont typeface="Arial"/>
              <a:buChar char="•"/>
            </a:pPr>
            <a:r>
              <a:rPr lang="en-US" sz="3199">
                <a:solidFill>
                  <a:srgbClr val="000000"/>
                </a:solidFill>
                <a:latin typeface="Telegraf Bold"/>
              </a:rPr>
              <a:t>The survey indicates a clear and meaningful shift in how people view transportation since the introduction of city buses.</a:t>
            </a:r>
          </a:p>
          <a:p>
            <a:pPr marL="690876" lvl="1" indent="-345438">
              <a:lnSpc>
                <a:spcPts val="4479"/>
              </a:lnSpc>
              <a:buFont typeface="Arial"/>
              <a:buChar char="•"/>
            </a:pPr>
            <a:r>
              <a:rPr lang="en-US" sz="3199">
                <a:solidFill>
                  <a:srgbClr val="000000"/>
                </a:solidFill>
                <a:latin typeface="Telegraf Bold"/>
              </a:rPr>
              <a:t>While there is a strong consensus in favor of city buses, there are some differing opinions, showing a range of views among respondents.</a:t>
            </a:r>
          </a:p>
          <a:p>
            <a:pPr marL="690876" lvl="1" indent="-345438" algn="l">
              <a:lnSpc>
                <a:spcPts val="4479"/>
              </a:lnSpc>
              <a:buFont typeface="Arial"/>
              <a:buChar char="•"/>
            </a:pPr>
            <a:r>
              <a:rPr lang="en-US" sz="3199">
                <a:solidFill>
                  <a:srgbClr val="000000"/>
                </a:solidFill>
                <a:latin typeface="Telegraf Bold"/>
              </a:rPr>
              <a:t>The visual representation of survey responses reinforces that the city bus service is seen as successful and well-received in Thimphu.</a:t>
            </a:r>
          </a:p>
        </p:txBody>
      </p:sp>
      <p:sp>
        <p:nvSpPr>
          <p:cNvPr id="6" name="Freeform 6"/>
          <p:cNvSpPr/>
          <p:nvPr/>
        </p:nvSpPr>
        <p:spPr>
          <a:xfrm rot="542076" flipH="1">
            <a:off x="16132712" y="-4698826"/>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4">
              <a:extLst>
                <a:ext uri="{96DAC541-7B7A-43D3-8B79-37D633B846F1}">
                  <asvg:svgBlip xmlns="" xmlns:asvg="http://schemas.microsoft.com/office/drawing/2016/SVG/main" r:embed="rId5"/>
                </a:ext>
              </a:extLst>
            </a:blip>
            <a:stretch>
              <a:fillRect l="-105106"/>
            </a:stretch>
          </a:blipFill>
        </p:spPr>
      </p:sp>
      <p:sp>
        <p:nvSpPr>
          <p:cNvPr id="7" name="Freeform 7"/>
          <p:cNvSpPr/>
          <p:nvPr/>
        </p:nvSpPr>
        <p:spPr>
          <a:xfrm>
            <a:off x="14286795" y="0"/>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6"/>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3" name="TextBox 3"/>
          <p:cNvSpPr txBox="1"/>
          <p:nvPr/>
        </p:nvSpPr>
        <p:spPr>
          <a:xfrm>
            <a:off x="1028700" y="3666232"/>
            <a:ext cx="7414512" cy="1170320"/>
          </a:xfrm>
          <a:prstGeom prst="rect">
            <a:avLst/>
          </a:prstGeom>
        </p:spPr>
        <p:txBody>
          <a:bodyPr lIns="0" tIns="0" rIns="0" bIns="0" rtlCol="0" anchor="t">
            <a:spAutoFit/>
          </a:bodyPr>
          <a:lstStyle/>
          <a:p>
            <a:pPr>
              <a:lnSpc>
                <a:spcPts val="9000"/>
              </a:lnSpc>
            </a:pPr>
            <a:r>
              <a:rPr lang="en-US" sz="9000" dirty="0" smtClean="0">
                <a:solidFill>
                  <a:srgbClr val="000000"/>
                </a:solidFill>
                <a:latin typeface="Telegraf"/>
              </a:rPr>
              <a:t>Limitation</a:t>
            </a:r>
            <a:endParaRPr lang="en-US" sz="9000" dirty="0">
              <a:solidFill>
                <a:srgbClr val="000000"/>
              </a:solidFill>
              <a:latin typeface="Telegraf"/>
            </a:endParaRPr>
          </a:p>
        </p:txBody>
      </p:sp>
      <p:sp>
        <p:nvSpPr>
          <p:cNvPr id="4" name="Freeform 4"/>
          <p:cNvSpPr/>
          <p:nvPr/>
        </p:nvSpPr>
        <p:spPr>
          <a:xfrm flipH="1">
            <a:off x="1265175" y="5391948"/>
            <a:ext cx="4123437" cy="97463"/>
          </a:xfrm>
          <a:custGeom>
            <a:avLst/>
            <a:gdLst/>
            <a:ahLst/>
            <a:cxnLst/>
            <a:rect l="l" t="t" r="r" b="b"/>
            <a:pathLst>
              <a:path w="4123437" h="97463">
                <a:moveTo>
                  <a:pt x="4123437" y="0"/>
                </a:moveTo>
                <a:lnTo>
                  <a:pt x="0" y="0"/>
                </a:lnTo>
                <a:lnTo>
                  <a:pt x="0" y="97464"/>
                </a:lnTo>
                <a:lnTo>
                  <a:pt x="4123437" y="97464"/>
                </a:lnTo>
                <a:lnTo>
                  <a:pt x="4123437"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TextBox 5"/>
          <p:cNvSpPr txBox="1"/>
          <p:nvPr/>
        </p:nvSpPr>
        <p:spPr>
          <a:xfrm>
            <a:off x="1028700" y="5638425"/>
            <a:ext cx="14362789" cy="4580741"/>
          </a:xfrm>
          <a:prstGeom prst="rect">
            <a:avLst/>
          </a:prstGeom>
        </p:spPr>
        <p:txBody>
          <a:bodyPr lIns="0" tIns="0" rIns="0" bIns="0" rtlCol="0" anchor="t">
            <a:spAutoFit/>
          </a:bodyPr>
          <a:lstStyle/>
          <a:p>
            <a:pPr marL="690876" lvl="1" indent="-345438">
              <a:lnSpc>
                <a:spcPts val="4479"/>
              </a:lnSpc>
              <a:buFont typeface="Arial"/>
              <a:buChar char="•"/>
            </a:pPr>
            <a:r>
              <a:rPr lang="en-US" sz="3200" b="1" dirty="0">
                <a:solidFill>
                  <a:srgbClr val="000000"/>
                </a:solidFill>
                <a:latin typeface="Telegraf Bold"/>
              </a:rPr>
              <a:t>Difficult to get Taxi Driver responses as well as passenger responses.</a:t>
            </a:r>
          </a:p>
          <a:p>
            <a:pPr marL="345438" lvl="1">
              <a:lnSpc>
                <a:spcPts val="4479"/>
              </a:lnSpc>
            </a:pPr>
            <a:endParaRPr lang="en-US" sz="3200" b="1" dirty="0">
              <a:solidFill>
                <a:srgbClr val="000000"/>
              </a:solidFill>
              <a:latin typeface="Telegraf Bold"/>
            </a:endParaRPr>
          </a:p>
          <a:p>
            <a:pPr marL="690876" lvl="1" indent="-345438">
              <a:lnSpc>
                <a:spcPts val="4479"/>
              </a:lnSpc>
              <a:buFont typeface="Arial"/>
              <a:buChar char="•"/>
            </a:pPr>
            <a:r>
              <a:rPr lang="en-US" sz="3600" b="1" dirty="0"/>
              <a:t>Limited English Proficiency.</a:t>
            </a:r>
          </a:p>
          <a:p>
            <a:pPr marL="345438" lvl="1">
              <a:lnSpc>
                <a:spcPts val="4479"/>
              </a:lnSpc>
            </a:pPr>
            <a:endParaRPr lang="en-US" sz="3200" b="1" dirty="0"/>
          </a:p>
          <a:p>
            <a:pPr marL="690876" lvl="1" indent="-345438">
              <a:lnSpc>
                <a:spcPts val="4479"/>
              </a:lnSpc>
              <a:buFont typeface="Arial"/>
              <a:buChar char="•"/>
            </a:pPr>
            <a:r>
              <a:rPr lang="en-US" sz="3600" b="1" dirty="0"/>
              <a:t>Trust and Privacy Concerns.</a:t>
            </a:r>
            <a:endParaRPr lang="en-US" sz="3600" b="1" dirty="0">
              <a:solidFill>
                <a:srgbClr val="000000"/>
              </a:solidFill>
              <a:latin typeface="Telegraf Bold"/>
            </a:endParaRPr>
          </a:p>
          <a:p>
            <a:pPr marL="345438" lvl="1">
              <a:lnSpc>
                <a:spcPts val="4479"/>
              </a:lnSpc>
            </a:pPr>
            <a:endParaRPr lang="en-US" sz="3200" dirty="0">
              <a:solidFill>
                <a:srgbClr val="000000"/>
              </a:solidFill>
              <a:latin typeface="Telegraf Bold"/>
            </a:endParaRPr>
          </a:p>
          <a:p>
            <a:pPr marL="345438" lvl="1">
              <a:lnSpc>
                <a:spcPts val="4479"/>
              </a:lnSpc>
            </a:pPr>
            <a:endParaRPr lang="en-US" sz="3200" dirty="0">
              <a:solidFill>
                <a:srgbClr val="000000"/>
              </a:solidFill>
              <a:latin typeface="Telegraf Bold"/>
            </a:endParaRPr>
          </a:p>
        </p:txBody>
      </p:sp>
      <p:sp>
        <p:nvSpPr>
          <p:cNvPr id="6" name="Freeform 6"/>
          <p:cNvSpPr/>
          <p:nvPr/>
        </p:nvSpPr>
        <p:spPr>
          <a:xfrm rot="542076" flipH="1">
            <a:off x="16132712" y="-4698826"/>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4">
              <a:extLst>
                <a:ext uri="{96DAC541-7B7A-43D3-8B79-37D633B846F1}">
                  <asvg:svgBlip xmlns="" xmlns:asvg="http://schemas.microsoft.com/office/drawing/2016/SVG/main" r:embed="rId5"/>
                </a:ext>
              </a:extLst>
            </a:blip>
            <a:stretch>
              <a:fillRect l="-105106"/>
            </a:stretch>
          </a:blipFill>
        </p:spPr>
      </p:sp>
      <p:sp>
        <p:nvSpPr>
          <p:cNvPr id="7" name="Freeform 7"/>
          <p:cNvSpPr/>
          <p:nvPr/>
        </p:nvSpPr>
        <p:spPr>
          <a:xfrm>
            <a:off x="14286795" y="0"/>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6"/>
            <a:stretch>
              <a:fillRect/>
            </a:stretch>
          </a:blipFill>
        </p:spPr>
      </p:sp>
    </p:spTree>
    <p:extLst>
      <p:ext uri="{BB962C8B-B14F-4D97-AF65-F5344CB8AC3E}">
        <p14:creationId xmlns:p14="http://schemas.microsoft.com/office/powerpoint/2010/main" val="2566289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1028700" y="1538923"/>
            <a:ext cx="6042198" cy="828675"/>
          </a:xfrm>
          <a:prstGeom prst="rect">
            <a:avLst/>
          </a:prstGeom>
        </p:spPr>
        <p:txBody>
          <a:bodyPr lIns="0" tIns="0" rIns="0" bIns="0" rtlCol="0" anchor="t">
            <a:spAutoFit/>
          </a:bodyPr>
          <a:lstStyle/>
          <a:p>
            <a:pPr marL="0" lvl="0" indent="0" algn="l">
              <a:lnSpc>
                <a:spcPts val="6119"/>
              </a:lnSpc>
              <a:spcBef>
                <a:spcPct val="0"/>
              </a:spcBef>
            </a:pPr>
            <a:r>
              <a:rPr lang="en-US" sz="5099">
                <a:solidFill>
                  <a:srgbClr val="000000"/>
                </a:solidFill>
                <a:latin typeface="Telegraf Bold"/>
              </a:rPr>
              <a:t>CONCLUSION</a:t>
            </a:r>
          </a:p>
        </p:txBody>
      </p:sp>
      <p:sp>
        <p:nvSpPr>
          <p:cNvPr id="3" name="TextBox 3"/>
          <p:cNvSpPr txBox="1"/>
          <p:nvPr/>
        </p:nvSpPr>
        <p:spPr>
          <a:xfrm>
            <a:off x="1499487" y="3921761"/>
            <a:ext cx="15289026" cy="3606800"/>
          </a:xfrm>
          <a:prstGeom prst="rect">
            <a:avLst/>
          </a:prstGeom>
        </p:spPr>
        <p:txBody>
          <a:bodyPr lIns="0" tIns="0" rIns="0" bIns="0" rtlCol="0" anchor="t">
            <a:spAutoFit/>
          </a:bodyPr>
          <a:lstStyle/>
          <a:p>
            <a:pPr algn="ctr">
              <a:lnSpc>
                <a:spcPts val="3999"/>
              </a:lnSpc>
              <a:spcBef>
                <a:spcPct val="0"/>
              </a:spcBef>
            </a:pPr>
            <a:r>
              <a:rPr lang="en-US" sz="3999" dirty="0">
                <a:solidFill>
                  <a:srgbClr val="000000"/>
                </a:solidFill>
                <a:latin typeface="Telegraf Medium"/>
              </a:rPr>
              <a:t>This study on </a:t>
            </a:r>
            <a:r>
              <a:rPr lang="en-US" sz="3999" dirty="0" err="1">
                <a:solidFill>
                  <a:srgbClr val="000000"/>
                </a:solidFill>
                <a:latin typeface="Telegraf Medium"/>
              </a:rPr>
              <a:t>Thimphu</a:t>
            </a:r>
            <a:r>
              <a:rPr lang="en-US" sz="3999" dirty="0">
                <a:solidFill>
                  <a:srgbClr val="000000"/>
                </a:solidFill>
                <a:latin typeface="Telegraf Medium"/>
              </a:rPr>
              <a:t> Thromde's new city bus system, led by Ms. Chimi Dema, used a </a:t>
            </a:r>
            <a:r>
              <a:rPr lang="en-US" sz="3999" dirty="0" smtClean="0">
                <a:solidFill>
                  <a:srgbClr val="000000"/>
                </a:solidFill>
                <a:latin typeface="Telegraf Medium"/>
              </a:rPr>
              <a:t>robust quantitative-methods </a:t>
            </a:r>
            <a:r>
              <a:rPr lang="en-US" sz="3999" dirty="0">
                <a:solidFill>
                  <a:srgbClr val="000000"/>
                </a:solidFill>
                <a:latin typeface="Telegraf Medium"/>
              </a:rPr>
              <a:t>approach, addressing a literature gap. It provides valuable insights for urban planning and sustainable development. Future researchers could explore long-term effects, community engagement, and innovative solutions to enhance public transportation and taxi services.</a:t>
            </a:r>
          </a:p>
        </p:txBody>
      </p:sp>
      <p:sp>
        <p:nvSpPr>
          <p:cNvPr id="4" name="Freeform 4"/>
          <p:cNvSpPr/>
          <p:nvPr/>
        </p:nvSpPr>
        <p:spPr>
          <a:xfrm rot="682891">
            <a:off x="9147071" y="-4249591"/>
            <a:ext cx="12733730" cy="7593934"/>
          </a:xfrm>
          <a:custGeom>
            <a:avLst/>
            <a:gdLst/>
            <a:ahLst/>
            <a:cxnLst/>
            <a:rect l="l" t="t" r="r" b="b"/>
            <a:pathLst>
              <a:path w="12733730" h="7593934">
                <a:moveTo>
                  <a:pt x="0" y="0"/>
                </a:moveTo>
                <a:lnTo>
                  <a:pt x="12733730" y="0"/>
                </a:lnTo>
                <a:lnTo>
                  <a:pt x="12733730" y="7593933"/>
                </a:lnTo>
                <a:lnTo>
                  <a:pt x="0" y="759393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0" y="7457865"/>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sp>
        <p:nvSpPr>
          <p:cNvPr id="3" name="TextBox 3"/>
          <p:cNvSpPr txBox="1"/>
          <p:nvPr/>
        </p:nvSpPr>
        <p:spPr>
          <a:xfrm>
            <a:off x="6799639" y="1095375"/>
            <a:ext cx="10459661" cy="1304925"/>
          </a:xfrm>
          <a:prstGeom prst="rect">
            <a:avLst/>
          </a:prstGeom>
        </p:spPr>
        <p:txBody>
          <a:bodyPr lIns="0" tIns="0" rIns="0" bIns="0" rtlCol="0" anchor="t">
            <a:spAutoFit/>
          </a:bodyPr>
          <a:lstStyle/>
          <a:p>
            <a:pPr algn="r">
              <a:lnSpc>
                <a:spcPts val="9000"/>
              </a:lnSpc>
            </a:pPr>
            <a:r>
              <a:rPr lang="en-US" sz="9000">
                <a:solidFill>
                  <a:srgbClr val="FFFFFF"/>
                </a:solidFill>
                <a:latin typeface="Telegraf"/>
              </a:rPr>
              <a:t>Acknowledgement</a:t>
            </a:r>
          </a:p>
        </p:txBody>
      </p:sp>
      <p:sp>
        <p:nvSpPr>
          <p:cNvPr id="4" name="TextBox 4"/>
          <p:cNvSpPr txBox="1"/>
          <p:nvPr/>
        </p:nvSpPr>
        <p:spPr>
          <a:xfrm>
            <a:off x="1499487" y="3921761"/>
            <a:ext cx="15289026" cy="3101975"/>
          </a:xfrm>
          <a:prstGeom prst="rect">
            <a:avLst/>
          </a:prstGeom>
        </p:spPr>
        <p:txBody>
          <a:bodyPr lIns="0" tIns="0" rIns="0" bIns="0" rtlCol="0" anchor="t">
            <a:spAutoFit/>
          </a:bodyPr>
          <a:lstStyle/>
          <a:p>
            <a:pPr algn="ctr">
              <a:lnSpc>
                <a:spcPts val="3999"/>
              </a:lnSpc>
              <a:spcBef>
                <a:spcPct val="0"/>
              </a:spcBef>
            </a:pPr>
            <a:r>
              <a:rPr lang="en-US" sz="3999">
                <a:solidFill>
                  <a:srgbClr val="FFFFFF"/>
                </a:solidFill>
                <a:latin typeface="Telegraf Medium"/>
              </a:rPr>
              <a:t>The study's completion is attributed to the vital support and guidance of key individuals. Gratitude is extended to Ms. Chimi Dema, Research Lecturer, for her valuable expertise. Sincere thanks to participants, especially taxi drivers and passengers, whose input significantly enriched and ensured the success of the study.</a:t>
            </a:r>
          </a:p>
        </p:txBody>
      </p:sp>
      <p:sp>
        <p:nvSpPr>
          <p:cNvPr id="5" name="Freeform 5"/>
          <p:cNvSpPr/>
          <p:nvPr/>
        </p:nvSpPr>
        <p:spPr>
          <a:xfrm rot="682891">
            <a:off x="-7036581" y="5074963"/>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14072599" y="7667708"/>
            <a:ext cx="4215401" cy="2409450"/>
            <a:chOff x="0" y="0"/>
            <a:chExt cx="5620535" cy="3212599"/>
          </a:xfrm>
        </p:grpSpPr>
        <p:sp>
          <p:nvSpPr>
            <p:cNvPr id="7" name="Freeform 7"/>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5"/>
              <a:stretch>
                <a:fillRect b="-85828"/>
              </a:stretch>
            </a:blipFill>
          </p:spPr>
        </p:sp>
        <p:sp>
          <p:nvSpPr>
            <p:cNvPr id="8" name="Freeform 8"/>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6"/>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3821432">
            <a:off x="-7222951" y="-4761610"/>
            <a:ext cx="13943102" cy="12193877"/>
          </a:xfrm>
          <a:custGeom>
            <a:avLst/>
            <a:gdLst/>
            <a:ahLst/>
            <a:cxnLst/>
            <a:rect l="l" t="t" r="r" b="b"/>
            <a:pathLst>
              <a:path w="13943102" h="12193877">
                <a:moveTo>
                  <a:pt x="0" y="0"/>
                </a:moveTo>
                <a:lnTo>
                  <a:pt x="13943103" y="0"/>
                </a:lnTo>
                <a:lnTo>
                  <a:pt x="13943103" y="12193877"/>
                </a:lnTo>
                <a:lnTo>
                  <a:pt x="0" y="121938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9144000" y="1028700"/>
          <a:ext cx="8115300" cy="8521281"/>
        </p:xfrm>
        <a:graphic>
          <a:graphicData uri="http://schemas.openxmlformats.org/drawingml/2006/table">
            <a:tbl>
              <a:tblPr/>
              <a:tblGrid>
                <a:gridCol w="5867881"/>
                <a:gridCol w="2247419"/>
              </a:tblGrid>
              <a:tr h="851331">
                <a:tc>
                  <a:txBody>
                    <a:bodyPr/>
                    <a:lstStyle/>
                    <a:p>
                      <a:pPr algn="just">
                        <a:lnSpc>
                          <a:spcPts val="3079"/>
                        </a:lnSpc>
                        <a:defRPr/>
                      </a:pPr>
                      <a:r>
                        <a:rPr lang="en-US" sz="2199">
                          <a:solidFill>
                            <a:srgbClr val="000000"/>
                          </a:solidFill>
                          <a:latin typeface="Telegraf"/>
                        </a:rPr>
                        <a:t>Abstract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5317">
                <a:tc>
                  <a:txBody>
                    <a:bodyPr/>
                    <a:lstStyle/>
                    <a:p>
                      <a:pPr algn="just">
                        <a:lnSpc>
                          <a:spcPts val="3079"/>
                        </a:lnSpc>
                        <a:defRPr/>
                      </a:pPr>
                      <a:r>
                        <a:rPr lang="en-US" sz="2199">
                          <a:solidFill>
                            <a:srgbClr val="000000"/>
                          </a:solidFill>
                          <a:latin typeface="Telegraf"/>
                        </a:rPr>
                        <a:t>Keywords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4</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Introduction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5</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Literature Review</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6</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5317">
                <a:tc>
                  <a:txBody>
                    <a:bodyPr/>
                    <a:lstStyle/>
                    <a:p>
                      <a:pPr algn="just">
                        <a:lnSpc>
                          <a:spcPts val="3079"/>
                        </a:lnSpc>
                        <a:defRPr/>
                      </a:pPr>
                      <a:r>
                        <a:rPr lang="en-US" sz="2199">
                          <a:solidFill>
                            <a:srgbClr val="000000"/>
                          </a:solidFill>
                          <a:latin typeface="Telegraf"/>
                        </a:rPr>
                        <a:t>Methods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7</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Results and Discussion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8</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Conclusion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9</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Acknowledgement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10</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References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11</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51331">
                <a:tc>
                  <a:txBody>
                    <a:bodyPr/>
                    <a:lstStyle/>
                    <a:p>
                      <a:pPr algn="just">
                        <a:lnSpc>
                          <a:spcPts val="3079"/>
                        </a:lnSpc>
                        <a:defRPr/>
                      </a:pPr>
                      <a:r>
                        <a:rPr lang="en-US" sz="2199">
                          <a:solidFill>
                            <a:srgbClr val="000000"/>
                          </a:solidFill>
                          <a:latin typeface="Telegraf"/>
                        </a:rPr>
                        <a:t>Supporting Materials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r>
            </a:tbl>
          </a:graphicData>
        </a:graphic>
      </p:graphicFrame>
      <p:sp>
        <p:nvSpPr>
          <p:cNvPr id="4" name="AutoShape 4"/>
          <p:cNvSpPr/>
          <p:nvPr/>
        </p:nvSpPr>
        <p:spPr>
          <a:xfrm>
            <a:off x="9144000" y="1004888"/>
            <a:ext cx="554581" cy="0"/>
          </a:xfrm>
          <a:prstGeom prst="line">
            <a:avLst/>
          </a:prstGeom>
          <a:ln w="47625" cap="rnd">
            <a:solidFill>
              <a:srgbClr val="F44747"/>
            </a:solidFill>
            <a:prstDash val="solid"/>
            <a:headEnd type="none" w="sm" len="sm"/>
            <a:tailEnd type="none" w="sm" len="sm"/>
          </a:ln>
        </p:spPr>
      </p:sp>
      <p:sp>
        <p:nvSpPr>
          <p:cNvPr id="5" name="AutoShape 5"/>
          <p:cNvSpPr/>
          <p:nvPr/>
        </p:nvSpPr>
        <p:spPr>
          <a:xfrm>
            <a:off x="9144000" y="1857657"/>
            <a:ext cx="554581" cy="0"/>
          </a:xfrm>
          <a:prstGeom prst="line">
            <a:avLst/>
          </a:prstGeom>
          <a:ln w="47625" cap="rnd">
            <a:solidFill>
              <a:srgbClr val="F44747"/>
            </a:solidFill>
            <a:prstDash val="solid"/>
            <a:headEnd type="none" w="sm" len="sm"/>
            <a:tailEnd type="none" w="sm" len="sm"/>
          </a:ln>
        </p:spPr>
      </p:sp>
      <p:sp>
        <p:nvSpPr>
          <p:cNvPr id="6" name="AutoShape 6"/>
          <p:cNvSpPr/>
          <p:nvPr/>
        </p:nvSpPr>
        <p:spPr>
          <a:xfrm>
            <a:off x="9144000" y="2710426"/>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9144000" y="3563195"/>
            <a:ext cx="554581" cy="0"/>
          </a:xfrm>
          <a:prstGeom prst="line">
            <a:avLst/>
          </a:prstGeom>
          <a:ln w="47625" cap="rnd">
            <a:solidFill>
              <a:srgbClr val="F44747"/>
            </a:solidFill>
            <a:prstDash val="solid"/>
            <a:headEnd type="none" w="sm" len="sm"/>
            <a:tailEnd type="none" w="sm" len="sm"/>
          </a:ln>
        </p:spPr>
      </p:sp>
      <p:grpSp>
        <p:nvGrpSpPr>
          <p:cNvPr id="8" name="Group 8"/>
          <p:cNvGrpSpPr/>
          <p:nvPr/>
        </p:nvGrpSpPr>
        <p:grpSpPr>
          <a:xfrm>
            <a:off x="1028700" y="1028700"/>
            <a:ext cx="6910589" cy="1541032"/>
            <a:chOff x="0" y="0"/>
            <a:chExt cx="9214119" cy="2054709"/>
          </a:xfrm>
        </p:grpSpPr>
        <p:sp>
          <p:nvSpPr>
            <p:cNvPr id="9" name="TextBox 9"/>
            <p:cNvSpPr txBox="1"/>
            <p:nvPr/>
          </p:nvSpPr>
          <p:spPr>
            <a:xfrm>
              <a:off x="0" y="66675"/>
              <a:ext cx="9214119" cy="1762125"/>
            </a:xfrm>
            <a:prstGeom prst="rect">
              <a:avLst/>
            </a:prstGeom>
          </p:spPr>
          <p:txBody>
            <a:bodyPr lIns="0" tIns="0" rIns="0" bIns="0" rtlCol="0" anchor="t">
              <a:spAutoFit/>
            </a:bodyPr>
            <a:lstStyle/>
            <a:p>
              <a:pPr>
                <a:lnSpc>
                  <a:spcPts val="9000"/>
                </a:lnSpc>
              </a:pPr>
              <a:r>
                <a:rPr lang="en-US" sz="9000">
                  <a:solidFill>
                    <a:srgbClr val="000000"/>
                  </a:solidFill>
                  <a:latin typeface="Telegraf"/>
                </a:rPr>
                <a:t>Outline</a:t>
              </a:r>
            </a:p>
          </p:txBody>
        </p:sp>
        <p:sp>
          <p:nvSpPr>
            <p:cNvPr id="10" name="Freeform 10"/>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 xmlns:asvg="http://schemas.microsoft.com/office/drawing/2016/SVG/main" r:embed="rId5"/>
                  </a:ext>
                </a:extLst>
              </a:blip>
              <a:stretch>
                <a:fillRect/>
              </a:stretch>
            </a:blipFill>
          </p:spPr>
        </p:sp>
      </p:grpSp>
      <p:sp>
        <p:nvSpPr>
          <p:cNvPr id="11" name="AutoShape 11"/>
          <p:cNvSpPr/>
          <p:nvPr/>
        </p:nvSpPr>
        <p:spPr>
          <a:xfrm>
            <a:off x="9144000" y="4415964"/>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9144000" y="5268733"/>
            <a:ext cx="554581" cy="0"/>
          </a:xfrm>
          <a:prstGeom prst="line">
            <a:avLst/>
          </a:prstGeom>
          <a:ln w="47625" cap="rnd">
            <a:solidFill>
              <a:srgbClr val="F44747"/>
            </a:solidFill>
            <a:prstDash val="solid"/>
            <a:headEnd type="none" w="sm" len="sm"/>
            <a:tailEnd type="none" w="sm" len="sm"/>
          </a:ln>
        </p:spPr>
      </p:sp>
      <p:sp>
        <p:nvSpPr>
          <p:cNvPr id="13" name="AutoShape 13"/>
          <p:cNvSpPr/>
          <p:nvPr/>
        </p:nvSpPr>
        <p:spPr>
          <a:xfrm>
            <a:off x="9144000" y="6121502"/>
            <a:ext cx="554581" cy="0"/>
          </a:xfrm>
          <a:prstGeom prst="line">
            <a:avLst/>
          </a:prstGeom>
          <a:ln w="47625" cap="rnd">
            <a:solidFill>
              <a:srgbClr val="F44747"/>
            </a:solidFill>
            <a:prstDash val="solid"/>
            <a:headEnd type="none" w="sm" len="sm"/>
            <a:tailEnd type="none" w="sm" len="sm"/>
          </a:ln>
        </p:spPr>
      </p:sp>
      <p:sp>
        <p:nvSpPr>
          <p:cNvPr id="14" name="AutoShape 14"/>
          <p:cNvSpPr/>
          <p:nvPr/>
        </p:nvSpPr>
        <p:spPr>
          <a:xfrm>
            <a:off x="9144000" y="6974271"/>
            <a:ext cx="554581" cy="0"/>
          </a:xfrm>
          <a:prstGeom prst="line">
            <a:avLst/>
          </a:prstGeom>
          <a:ln w="47625" cap="rnd">
            <a:solidFill>
              <a:srgbClr val="F44747"/>
            </a:solidFill>
            <a:prstDash val="solid"/>
            <a:headEnd type="none" w="sm" len="sm"/>
            <a:tailEnd type="none" w="sm" len="sm"/>
          </a:ln>
        </p:spPr>
      </p:sp>
      <p:sp>
        <p:nvSpPr>
          <p:cNvPr id="15" name="AutoShape 15"/>
          <p:cNvSpPr/>
          <p:nvPr/>
        </p:nvSpPr>
        <p:spPr>
          <a:xfrm>
            <a:off x="9144000" y="7827040"/>
            <a:ext cx="554581" cy="0"/>
          </a:xfrm>
          <a:prstGeom prst="line">
            <a:avLst/>
          </a:prstGeom>
          <a:ln w="47625" cap="rnd">
            <a:solidFill>
              <a:srgbClr val="F44747"/>
            </a:solidFill>
            <a:prstDash val="solid"/>
            <a:headEnd type="none" w="sm" len="sm"/>
            <a:tailEnd type="none" w="sm" len="sm"/>
          </a:ln>
        </p:spPr>
      </p:sp>
      <p:sp>
        <p:nvSpPr>
          <p:cNvPr id="16" name="AutoShape 16"/>
          <p:cNvSpPr/>
          <p:nvPr/>
        </p:nvSpPr>
        <p:spPr>
          <a:xfrm>
            <a:off x="9144000" y="8679809"/>
            <a:ext cx="554581" cy="0"/>
          </a:xfrm>
          <a:prstGeom prst="line">
            <a:avLst/>
          </a:prstGeom>
          <a:ln w="47625" cap="rnd">
            <a:solidFill>
              <a:srgbClr val="F44747"/>
            </a:solidFill>
            <a:prstDash val="solid"/>
            <a:headEnd type="none" w="sm" len="sm"/>
            <a:tailEnd type="none" w="sm" len="sm"/>
          </a:ln>
        </p:spPr>
      </p:sp>
      <p:sp>
        <p:nvSpPr>
          <p:cNvPr id="17" name="Freeform 17"/>
          <p:cNvSpPr/>
          <p:nvPr/>
        </p:nvSpPr>
        <p:spPr>
          <a:xfrm>
            <a:off x="0" y="7457865"/>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6"/>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sp>
        <p:nvSpPr>
          <p:cNvPr id="3" name="TextBox 3"/>
          <p:cNvSpPr txBox="1"/>
          <p:nvPr/>
        </p:nvSpPr>
        <p:spPr>
          <a:xfrm>
            <a:off x="650451" y="1062037"/>
            <a:ext cx="6690444" cy="1131570"/>
          </a:xfrm>
          <a:prstGeom prst="rect">
            <a:avLst/>
          </a:prstGeom>
        </p:spPr>
        <p:txBody>
          <a:bodyPr lIns="0" tIns="0" rIns="0" bIns="0" rtlCol="0" anchor="t">
            <a:spAutoFit/>
          </a:bodyPr>
          <a:lstStyle/>
          <a:p>
            <a:pPr>
              <a:lnSpc>
                <a:spcPts val="7800"/>
              </a:lnSpc>
            </a:pPr>
            <a:r>
              <a:rPr lang="en-US" sz="7800">
                <a:solidFill>
                  <a:srgbClr val="F4E7E7"/>
                </a:solidFill>
                <a:latin typeface="Telegraf"/>
              </a:rPr>
              <a:t>References</a:t>
            </a:r>
          </a:p>
        </p:txBody>
      </p:sp>
      <p:sp>
        <p:nvSpPr>
          <p:cNvPr id="4" name="Freeform 4"/>
          <p:cNvSpPr/>
          <p:nvPr/>
        </p:nvSpPr>
        <p:spPr>
          <a:xfrm flipH="1">
            <a:off x="650451" y="2391928"/>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AutoShape 5"/>
          <p:cNvSpPr/>
          <p:nvPr/>
        </p:nvSpPr>
        <p:spPr>
          <a:xfrm>
            <a:off x="650451" y="2929371"/>
            <a:ext cx="554581" cy="0"/>
          </a:xfrm>
          <a:prstGeom prst="line">
            <a:avLst/>
          </a:prstGeom>
          <a:ln w="47625" cap="rnd">
            <a:solidFill>
              <a:srgbClr val="F44747"/>
            </a:solidFill>
            <a:prstDash val="solid"/>
            <a:headEnd type="none" w="sm" len="sm"/>
            <a:tailEnd type="none" w="sm" len="sm"/>
          </a:ln>
        </p:spPr>
      </p:sp>
      <p:sp>
        <p:nvSpPr>
          <p:cNvPr id="6" name="AutoShape 6"/>
          <p:cNvSpPr/>
          <p:nvPr/>
        </p:nvSpPr>
        <p:spPr>
          <a:xfrm>
            <a:off x="650451" y="4579011"/>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650451" y="6228651"/>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650451" y="7871228"/>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650451" y="9513806"/>
            <a:ext cx="554581" cy="0"/>
          </a:xfrm>
          <a:prstGeom prst="line">
            <a:avLst/>
          </a:prstGeom>
          <a:ln w="47625" cap="rnd">
            <a:solidFill>
              <a:srgbClr val="F44747"/>
            </a:solidFill>
            <a:prstDash val="solid"/>
            <a:headEnd type="none" w="sm" len="sm"/>
            <a:tailEnd type="none" w="sm" len="sm"/>
          </a:ln>
        </p:spPr>
      </p:sp>
      <p:sp>
        <p:nvSpPr>
          <p:cNvPr id="10" name="TextBox 10"/>
          <p:cNvSpPr txBox="1"/>
          <p:nvPr/>
        </p:nvSpPr>
        <p:spPr>
          <a:xfrm>
            <a:off x="650451" y="3344616"/>
            <a:ext cx="15343062" cy="828675"/>
          </a:xfrm>
          <a:prstGeom prst="rect">
            <a:avLst/>
          </a:prstGeom>
        </p:spPr>
        <p:txBody>
          <a:bodyPr lIns="0" tIns="0" rIns="0" bIns="0" rtlCol="0" anchor="t">
            <a:spAutoFit/>
          </a:bodyPr>
          <a:lstStyle/>
          <a:p>
            <a:pPr>
              <a:lnSpc>
                <a:spcPts val="3000"/>
              </a:lnSpc>
              <a:spcBef>
                <a:spcPct val="0"/>
              </a:spcBef>
            </a:pPr>
            <a:r>
              <a:rPr lang="en-US" sz="3000">
                <a:solidFill>
                  <a:srgbClr val="FFFFFF"/>
                </a:solidFill>
                <a:latin typeface="Telegraf"/>
              </a:rPr>
              <a:t>Abekah-Nkrumah, G., Asuming, P. O., &amp; Telli, H. (n.d.). The effects of the introduction of a bus rapid transit system on commuter choices in Ghana</a:t>
            </a:r>
          </a:p>
        </p:txBody>
      </p:sp>
      <p:sp>
        <p:nvSpPr>
          <p:cNvPr id="11" name="TextBox 11"/>
          <p:cNvSpPr txBox="1"/>
          <p:nvPr/>
        </p:nvSpPr>
        <p:spPr>
          <a:xfrm>
            <a:off x="650451" y="4812373"/>
            <a:ext cx="15343062" cy="1209675"/>
          </a:xfrm>
          <a:prstGeom prst="rect">
            <a:avLst/>
          </a:prstGeom>
        </p:spPr>
        <p:txBody>
          <a:bodyPr lIns="0" tIns="0" rIns="0" bIns="0" rtlCol="0" anchor="t">
            <a:spAutoFit/>
          </a:bodyPr>
          <a:lstStyle/>
          <a:p>
            <a:pPr>
              <a:lnSpc>
                <a:spcPts val="3000"/>
              </a:lnSpc>
              <a:spcBef>
                <a:spcPct val="0"/>
              </a:spcBef>
            </a:pPr>
            <a:r>
              <a:rPr lang="en-US" sz="3000">
                <a:solidFill>
                  <a:srgbClr val="FFFFFF"/>
                </a:solidFill>
                <a:latin typeface="Telegraf"/>
              </a:rPr>
              <a:t>Ahmed, S. (n.d.). The Impact of Select Buses on Taxi Ridership in NYC. Hill, S. (2018, March 27). Ridesharing Versus Public Transit. The American Prospect. https://prospect.org/infrastructure/ridesharing-versus-public-transit/</a:t>
            </a:r>
          </a:p>
        </p:txBody>
      </p:sp>
      <p:sp>
        <p:nvSpPr>
          <p:cNvPr id="12" name="TextBox 12"/>
          <p:cNvSpPr txBox="1"/>
          <p:nvPr/>
        </p:nvSpPr>
        <p:spPr>
          <a:xfrm>
            <a:off x="650451" y="6462013"/>
            <a:ext cx="15343062" cy="1209675"/>
          </a:xfrm>
          <a:prstGeom prst="rect">
            <a:avLst/>
          </a:prstGeom>
        </p:spPr>
        <p:txBody>
          <a:bodyPr lIns="0" tIns="0" rIns="0" bIns="0" rtlCol="0" anchor="t">
            <a:spAutoFit/>
          </a:bodyPr>
          <a:lstStyle/>
          <a:p>
            <a:pPr>
              <a:lnSpc>
                <a:spcPts val="3000"/>
              </a:lnSpc>
              <a:spcBef>
                <a:spcPct val="0"/>
              </a:spcBef>
            </a:pPr>
            <a:r>
              <a:rPr lang="en-US" sz="3000">
                <a:solidFill>
                  <a:srgbClr val="FFFFFF"/>
                </a:solidFill>
                <a:latin typeface="Telegraf"/>
              </a:rPr>
              <a:t>Kugii, L., Fukuda, A., Tsumita, N., &amp; Kikuchi, H. (n.d.). Analysis of Impact of Introduction of Bus Rapid Transit on Land Price in Developing City—Case Study of Managua city, Republic of Nicaragua -.</a:t>
            </a:r>
          </a:p>
        </p:txBody>
      </p:sp>
      <p:sp>
        <p:nvSpPr>
          <p:cNvPr id="13" name="TextBox 13"/>
          <p:cNvSpPr txBox="1"/>
          <p:nvPr/>
        </p:nvSpPr>
        <p:spPr>
          <a:xfrm>
            <a:off x="650451" y="8048625"/>
            <a:ext cx="15343062" cy="1209675"/>
          </a:xfrm>
          <a:prstGeom prst="rect">
            <a:avLst/>
          </a:prstGeom>
        </p:spPr>
        <p:txBody>
          <a:bodyPr lIns="0" tIns="0" rIns="0" bIns="0" rtlCol="0" anchor="t">
            <a:spAutoFit/>
          </a:bodyPr>
          <a:lstStyle/>
          <a:p>
            <a:pPr>
              <a:lnSpc>
                <a:spcPts val="3000"/>
              </a:lnSpc>
              <a:spcBef>
                <a:spcPct val="0"/>
              </a:spcBef>
            </a:pPr>
            <a:r>
              <a:rPr lang="en-US" sz="3000">
                <a:solidFill>
                  <a:srgbClr val="FFFFFF"/>
                </a:solidFill>
                <a:latin typeface="Telegraf"/>
              </a:rPr>
              <a:t>Zhong, J., Zhou, H., Lin, Y., &amp; Ren, F. (2022). The impact of ride-hailing services on the use of traditional taxis: Evidence from Chinese urban panel data. IET Intelligent Transport Systems, 16(11), 1611–1622. https://doi.org/10.1049/itr2.1223</a:t>
            </a:r>
          </a:p>
        </p:txBody>
      </p:sp>
      <p:grpSp>
        <p:nvGrpSpPr>
          <p:cNvPr id="14" name="Group 14"/>
          <p:cNvGrpSpPr/>
          <p:nvPr/>
        </p:nvGrpSpPr>
        <p:grpSpPr>
          <a:xfrm>
            <a:off x="14072599" y="7667708"/>
            <a:ext cx="4215401" cy="2409450"/>
            <a:chOff x="0" y="0"/>
            <a:chExt cx="5620535" cy="3212599"/>
          </a:xfrm>
        </p:grpSpPr>
        <p:sp>
          <p:nvSpPr>
            <p:cNvPr id="15" name="Freeform 15"/>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5"/>
              <a:stretch>
                <a:fillRect b="-85828"/>
              </a:stretch>
            </a:blipFill>
          </p:spPr>
        </p:sp>
        <p:sp>
          <p:nvSpPr>
            <p:cNvPr id="16" name="Freeform 16"/>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6"/>
              <a:stretch>
                <a:fillRect/>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01377"/>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6511" y="470124"/>
            <a:ext cx="6627562" cy="9324697"/>
          </a:xfrm>
          <a:prstGeom prst="rect">
            <a:avLst/>
          </a:prstGeom>
        </p:spPr>
      </p:pic>
      <p:sp>
        <p:nvSpPr>
          <p:cNvPr id="5" name="Rectangle 4"/>
          <p:cNvSpPr/>
          <p:nvPr/>
        </p:nvSpPr>
        <p:spPr>
          <a:xfrm>
            <a:off x="3352800" y="3924300"/>
            <a:ext cx="3886200" cy="707886"/>
          </a:xfrm>
          <a:prstGeom prst="rect">
            <a:avLst/>
          </a:prstGeom>
        </p:spPr>
        <p:txBody>
          <a:bodyPr wrap="square">
            <a:spAutoFit/>
          </a:bodyPr>
          <a:lstStyle/>
          <a:p>
            <a:r>
              <a:rPr lang="en-US" sz="4000" dirty="0">
                <a:solidFill>
                  <a:srgbClr val="FFFFFF"/>
                </a:solidFill>
                <a:latin typeface="Telegraf Bold"/>
              </a:rPr>
              <a:t>E-Poster</a:t>
            </a:r>
            <a:endParaRPr lang="en-US" sz="4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sp>
        <p:nvSpPr>
          <p:cNvPr id="3" name="TextBox 3"/>
          <p:cNvSpPr txBox="1"/>
          <p:nvPr/>
        </p:nvSpPr>
        <p:spPr>
          <a:xfrm>
            <a:off x="6117312" y="4524375"/>
            <a:ext cx="6053376" cy="1304925"/>
          </a:xfrm>
          <a:prstGeom prst="rect">
            <a:avLst/>
          </a:prstGeom>
        </p:spPr>
        <p:txBody>
          <a:bodyPr lIns="0" tIns="0" rIns="0" bIns="0" rtlCol="0" anchor="t">
            <a:spAutoFit/>
          </a:bodyPr>
          <a:lstStyle/>
          <a:p>
            <a:pPr algn="ctr">
              <a:lnSpc>
                <a:spcPts val="9000"/>
              </a:lnSpc>
              <a:spcBef>
                <a:spcPct val="0"/>
              </a:spcBef>
            </a:pPr>
            <a:r>
              <a:rPr lang="en-US" sz="9000">
                <a:solidFill>
                  <a:srgbClr val="FFFFFF"/>
                </a:solidFill>
                <a:latin typeface="Telegraf Bold"/>
              </a:rPr>
              <a:t>Thank You</a:t>
            </a:r>
          </a:p>
        </p:txBody>
      </p:sp>
    </p:spTree>
    <p:extLst>
      <p:ext uri="{BB962C8B-B14F-4D97-AF65-F5344CB8AC3E}">
        <p14:creationId xmlns:p14="http://schemas.microsoft.com/office/powerpoint/2010/main" val="279261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1028700" y="660681"/>
            <a:ext cx="7703847" cy="1304925"/>
          </a:xfrm>
          <a:prstGeom prst="rect">
            <a:avLst/>
          </a:prstGeom>
        </p:spPr>
        <p:txBody>
          <a:bodyPr lIns="0" tIns="0" rIns="0" bIns="0" rtlCol="0" anchor="t">
            <a:spAutoFit/>
          </a:bodyPr>
          <a:lstStyle/>
          <a:p>
            <a:pPr algn="just">
              <a:lnSpc>
                <a:spcPts val="9000"/>
              </a:lnSpc>
            </a:pPr>
            <a:r>
              <a:rPr lang="en-US" sz="9000">
                <a:solidFill>
                  <a:srgbClr val="FFFFFF"/>
                </a:solidFill>
                <a:latin typeface="Telegraf Medium"/>
              </a:rPr>
              <a:t>Abstract</a:t>
            </a:r>
          </a:p>
        </p:txBody>
      </p:sp>
      <p:sp>
        <p:nvSpPr>
          <p:cNvPr id="5" name="Freeform 5"/>
          <p:cNvSpPr/>
          <p:nvPr/>
        </p:nvSpPr>
        <p:spPr>
          <a:xfrm rot="829761">
            <a:off x="13767608" y="4020784"/>
            <a:ext cx="3775344" cy="2244614"/>
          </a:xfrm>
          <a:custGeom>
            <a:avLst/>
            <a:gdLst/>
            <a:ahLst/>
            <a:cxnLst/>
            <a:rect l="l" t="t" r="r" b="b"/>
            <a:pathLst>
              <a:path w="3775344" h="2244614">
                <a:moveTo>
                  <a:pt x="0" y="0"/>
                </a:moveTo>
                <a:lnTo>
                  <a:pt x="3775344" y="0"/>
                </a:lnTo>
                <a:lnTo>
                  <a:pt x="3775344" y="2244614"/>
                </a:lnTo>
                <a:lnTo>
                  <a:pt x="0" y="2244614"/>
                </a:lnTo>
                <a:lnTo>
                  <a:pt x="0" y="0"/>
                </a:lnTo>
                <a:close/>
              </a:path>
            </a:pathLst>
          </a:custGeom>
          <a:blipFill>
            <a:blip r:embed="rId3">
              <a:alphaModFix amt="70000"/>
              <a:extLst>
                <a:ext uri="{96DAC541-7B7A-43D3-8B79-37D633B846F1}">
                  <asvg:svgBlip xmlns="" xmlns:asvg="http://schemas.microsoft.com/office/drawing/2016/SVG/main" r:embed="rId4"/>
                </a:ext>
              </a:extLst>
            </a:blip>
            <a:stretch>
              <a:fillRect/>
            </a:stretch>
          </a:blipFill>
        </p:spPr>
      </p:sp>
      <p:sp>
        <p:nvSpPr>
          <p:cNvPr id="6" name="Freeform 6"/>
          <p:cNvSpPr/>
          <p:nvPr/>
        </p:nvSpPr>
        <p:spPr>
          <a:xfrm rot="-948439">
            <a:off x="13572093" y="6963055"/>
            <a:ext cx="2653737" cy="1577767"/>
          </a:xfrm>
          <a:custGeom>
            <a:avLst/>
            <a:gdLst/>
            <a:ahLst/>
            <a:cxnLst/>
            <a:rect l="l" t="t" r="r" b="b"/>
            <a:pathLst>
              <a:path w="2653737" h="1577767">
                <a:moveTo>
                  <a:pt x="0" y="0"/>
                </a:moveTo>
                <a:lnTo>
                  <a:pt x="2653737" y="0"/>
                </a:lnTo>
                <a:lnTo>
                  <a:pt x="2653737" y="1577767"/>
                </a:lnTo>
                <a:lnTo>
                  <a:pt x="0" y="1577767"/>
                </a:lnTo>
                <a:lnTo>
                  <a:pt x="0" y="0"/>
                </a:lnTo>
                <a:close/>
              </a:path>
            </a:pathLst>
          </a:custGeom>
          <a:blipFill>
            <a:blip r:embed="rId3">
              <a:alphaModFix amt="70000"/>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512178" y="2907305"/>
            <a:ext cx="12895198" cy="6595101"/>
          </a:xfrm>
          <a:prstGeom prst="rect">
            <a:avLst/>
          </a:prstGeom>
        </p:spPr>
        <p:txBody>
          <a:bodyPr lIns="0" tIns="0" rIns="0" bIns="0" rtlCol="0" anchor="t">
            <a:spAutoFit/>
          </a:bodyPr>
          <a:lstStyle/>
          <a:p>
            <a:pPr marL="647805" lvl="1" indent="-323903" algn="just">
              <a:lnSpc>
                <a:spcPts val="4020"/>
              </a:lnSpc>
              <a:buFont typeface="Arial"/>
              <a:buChar char="•"/>
            </a:pPr>
            <a:r>
              <a:rPr lang="en-US" sz="3000">
                <a:solidFill>
                  <a:srgbClr val="FFFFFF"/>
                </a:solidFill>
                <a:latin typeface="Telegraf"/>
              </a:rPr>
              <a:t>The study examines the impact of newly installed city buses on taxi drivers and passengers in Thimphu, Bhutan.</a:t>
            </a:r>
          </a:p>
          <a:p>
            <a:pPr marL="647805" lvl="1" indent="-323903" algn="just">
              <a:lnSpc>
                <a:spcPts val="4020"/>
              </a:lnSpc>
              <a:buFont typeface="Arial"/>
              <a:buChar char="•"/>
            </a:pPr>
            <a:r>
              <a:rPr lang="en-US" sz="3000">
                <a:solidFill>
                  <a:srgbClr val="FFFFFF"/>
                </a:solidFill>
                <a:latin typeface="Telegraf"/>
              </a:rPr>
              <a:t>Taxi drivers are concerned about declining customer volume and earnings, but do not see the need to make significant adjustments to their offerings.</a:t>
            </a:r>
          </a:p>
          <a:p>
            <a:pPr marL="647805" lvl="1" indent="-323903" algn="just">
              <a:lnSpc>
                <a:spcPts val="4020"/>
              </a:lnSpc>
              <a:buFont typeface="Arial"/>
              <a:buChar char="•"/>
            </a:pPr>
            <a:r>
              <a:rPr lang="en-US" sz="3000">
                <a:solidFill>
                  <a:srgbClr val="FFFFFF"/>
                </a:solidFill>
                <a:latin typeface="Telegraf"/>
              </a:rPr>
              <a:t>Passenger perceptions of the city bus service in Thimphu are generally positive, with statistical metrics demonstrating consensus on factors like affordability, environmental effect, and decreased dependency on taxis.</a:t>
            </a:r>
          </a:p>
          <a:p>
            <a:pPr marL="647805" lvl="1" indent="-323903" algn="just">
              <a:lnSpc>
                <a:spcPts val="4020"/>
              </a:lnSpc>
              <a:buFont typeface="Arial"/>
              <a:buChar char="•"/>
            </a:pPr>
            <a:r>
              <a:rPr lang="en-US" sz="3000">
                <a:solidFill>
                  <a:srgbClr val="FFFFFF"/>
                </a:solidFill>
                <a:latin typeface="Telegraf"/>
              </a:rPr>
              <a:t>The research methodology involves a quantitative approach, utilizing surveys and questionnaires to gather insights from both passengers and taxi drivers in Thimphu Thromde</a:t>
            </a:r>
          </a:p>
          <a:p>
            <a:pPr algn="just">
              <a:lnSpc>
                <a:spcPts val="4020"/>
              </a:lnSpc>
            </a:pPr>
            <a:endParaRPr lang="en-US" sz="3000">
              <a:solidFill>
                <a:srgbClr val="FFFFFF"/>
              </a:solidFill>
              <a:latin typeface="Telegraf"/>
            </a:endParaRPr>
          </a:p>
        </p:txBody>
      </p:sp>
      <p:grpSp>
        <p:nvGrpSpPr>
          <p:cNvPr id="8" name="Group 8"/>
          <p:cNvGrpSpPr/>
          <p:nvPr/>
        </p:nvGrpSpPr>
        <p:grpSpPr>
          <a:xfrm>
            <a:off x="14072599" y="0"/>
            <a:ext cx="4215401" cy="2409450"/>
            <a:chOff x="0" y="0"/>
            <a:chExt cx="5620535" cy="3212599"/>
          </a:xfrm>
        </p:grpSpPr>
        <p:sp>
          <p:nvSpPr>
            <p:cNvPr id="9" name="Freeform 9"/>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5"/>
              <a:stretch>
                <a:fillRect b="-85828"/>
              </a:stretch>
            </a:blipFill>
          </p:spPr>
        </p:sp>
        <p:sp>
          <p:nvSpPr>
            <p:cNvPr id="10" name="Freeform 10"/>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6"/>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18"/>
            <a:ext cx="18288000" cy="10287818"/>
          </a:xfrm>
          <a:custGeom>
            <a:avLst/>
            <a:gdLst/>
            <a:ahLst/>
            <a:cxnLst/>
            <a:rect l="l" t="t" r="r" b="b"/>
            <a:pathLst>
              <a:path w="18288000" h="10287818">
                <a:moveTo>
                  <a:pt x="0" y="0"/>
                </a:moveTo>
                <a:lnTo>
                  <a:pt x="18288000" y="0"/>
                </a:lnTo>
                <a:lnTo>
                  <a:pt x="18288000" y="10287818"/>
                </a:lnTo>
                <a:lnTo>
                  <a:pt x="0" y="10287818"/>
                </a:lnTo>
                <a:lnTo>
                  <a:pt x="0" y="0"/>
                </a:lnTo>
                <a:close/>
              </a:path>
            </a:pathLst>
          </a:custGeom>
          <a:blipFill>
            <a:blip r:embed="rId2"/>
            <a:stretch>
              <a:fillRect t="-6540" b="-11911"/>
            </a:stretch>
          </a:blipFill>
        </p:spPr>
      </p:sp>
      <p:grpSp>
        <p:nvGrpSpPr>
          <p:cNvPr id="3" name="Group 3"/>
          <p:cNvGrpSpPr/>
          <p:nvPr/>
        </p:nvGrpSpPr>
        <p:grpSpPr>
          <a:xfrm>
            <a:off x="1028700" y="4401248"/>
            <a:ext cx="6690444" cy="1484504"/>
            <a:chOff x="0" y="0"/>
            <a:chExt cx="8920591" cy="1979338"/>
          </a:xfrm>
        </p:grpSpPr>
        <p:sp>
          <p:nvSpPr>
            <p:cNvPr id="4" name="TextBox 4"/>
            <p:cNvSpPr txBox="1"/>
            <p:nvPr/>
          </p:nvSpPr>
          <p:spPr>
            <a:xfrm>
              <a:off x="0" y="57150"/>
              <a:ext cx="8920591" cy="1527810"/>
            </a:xfrm>
            <a:prstGeom prst="rect">
              <a:avLst/>
            </a:prstGeom>
          </p:spPr>
          <p:txBody>
            <a:bodyPr lIns="0" tIns="0" rIns="0" bIns="0" rtlCol="0" anchor="t">
              <a:spAutoFit/>
            </a:bodyPr>
            <a:lstStyle/>
            <a:p>
              <a:pPr>
                <a:lnSpc>
                  <a:spcPts val="7800"/>
                </a:lnSpc>
              </a:pPr>
              <a:r>
                <a:rPr lang="en-US" sz="7800">
                  <a:solidFill>
                    <a:srgbClr val="F4E7E7"/>
                  </a:solidFill>
                  <a:latin typeface="Telegraf"/>
                </a:rPr>
                <a:t>Keywords</a:t>
              </a:r>
            </a:p>
          </p:txBody>
        </p:sp>
        <p:sp>
          <p:nvSpPr>
            <p:cNvPr id="5" name="Freeform 5"/>
            <p:cNvSpPr/>
            <p:nvPr/>
          </p:nvSpPr>
          <p:spPr>
            <a:xfrm flipH="1">
              <a:off x="0" y="1849388"/>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aphicFrame>
        <p:nvGraphicFramePr>
          <p:cNvPr id="6" name="Table 6"/>
          <p:cNvGraphicFramePr>
            <a:graphicFrameLocks noGrp="1"/>
          </p:cNvGraphicFramePr>
          <p:nvPr/>
        </p:nvGraphicFramePr>
        <p:xfrm>
          <a:off x="9705495" y="1028700"/>
          <a:ext cx="8582505" cy="8229600"/>
        </p:xfrm>
        <a:graphic>
          <a:graphicData uri="http://schemas.openxmlformats.org/drawingml/2006/table">
            <a:tbl>
              <a:tblPr/>
              <a:tblGrid>
                <a:gridCol w="8582505"/>
              </a:tblGrid>
              <a:tr h="1645920">
                <a:tc>
                  <a:txBody>
                    <a:bodyPr/>
                    <a:lstStyle/>
                    <a:p>
                      <a:pPr algn="l">
                        <a:lnSpc>
                          <a:spcPts val="4899"/>
                        </a:lnSpc>
                        <a:defRPr/>
                      </a:pPr>
                      <a:r>
                        <a:rPr lang="en-US" sz="3499">
                          <a:solidFill>
                            <a:srgbClr val="F4E7E7"/>
                          </a:solidFill>
                          <a:latin typeface="Telegraf Bold"/>
                        </a:rPr>
                        <a:t>City buses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5920">
                <a:tc>
                  <a:txBody>
                    <a:bodyPr/>
                    <a:lstStyle/>
                    <a:p>
                      <a:pPr algn="l">
                        <a:lnSpc>
                          <a:spcPts val="4899"/>
                        </a:lnSpc>
                        <a:defRPr/>
                      </a:pPr>
                      <a:r>
                        <a:rPr lang="en-US" sz="3499">
                          <a:solidFill>
                            <a:srgbClr val="F4E7E7"/>
                          </a:solidFill>
                          <a:latin typeface="Telegraf Bold"/>
                        </a:rPr>
                        <a:t>Taxi Drivers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5920">
                <a:tc>
                  <a:txBody>
                    <a:bodyPr/>
                    <a:lstStyle/>
                    <a:p>
                      <a:pPr algn="l">
                        <a:lnSpc>
                          <a:spcPts val="4899"/>
                        </a:lnSpc>
                        <a:defRPr/>
                      </a:pPr>
                      <a:r>
                        <a:rPr lang="en-US" sz="3499">
                          <a:solidFill>
                            <a:srgbClr val="F4E7E7"/>
                          </a:solidFill>
                          <a:latin typeface="Telegraf Bold"/>
                        </a:rPr>
                        <a:t>Passenger perceptions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5920">
                <a:tc>
                  <a:txBody>
                    <a:bodyPr/>
                    <a:lstStyle/>
                    <a:p>
                      <a:pPr algn="l">
                        <a:lnSpc>
                          <a:spcPts val="4899"/>
                        </a:lnSpc>
                        <a:defRPr/>
                      </a:pPr>
                      <a:r>
                        <a:rPr lang="en-US" sz="3499">
                          <a:solidFill>
                            <a:srgbClr val="F4E7E7"/>
                          </a:solidFill>
                          <a:latin typeface="Telegraf Bold"/>
                        </a:rPr>
                        <a:t>Transportation impact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45920">
                <a:tc>
                  <a:txBody>
                    <a:bodyPr/>
                    <a:lstStyle/>
                    <a:p>
                      <a:pPr algn="l">
                        <a:lnSpc>
                          <a:spcPts val="4899"/>
                        </a:lnSpc>
                        <a:defRPr/>
                      </a:pPr>
                      <a:r>
                        <a:rPr lang="en-US" sz="3499">
                          <a:solidFill>
                            <a:srgbClr val="F4E7E7"/>
                          </a:solidFill>
                          <a:latin typeface="Telegraf Bold"/>
                        </a:rPr>
                        <a:t>Public Transportation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sp>
        <p:nvSpPr>
          <p:cNvPr id="7" name="AutoShape 7"/>
          <p:cNvSpPr/>
          <p:nvPr/>
        </p:nvSpPr>
        <p:spPr>
          <a:xfrm>
            <a:off x="9705495" y="1004888"/>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9705495" y="2654527"/>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9705495" y="4304167"/>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9705495" y="5946745"/>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9705495" y="7589322"/>
            <a:ext cx="554581" cy="0"/>
          </a:xfrm>
          <a:prstGeom prst="line">
            <a:avLst/>
          </a:prstGeom>
          <a:ln w="47625" cap="rnd">
            <a:solidFill>
              <a:srgbClr val="F44747"/>
            </a:solidFill>
            <a:prstDash val="solid"/>
            <a:headEnd type="none" w="sm" len="sm"/>
            <a:tailEnd type="none" w="sm" len="sm"/>
          </a:ln>
        </p:spPr>
      </p:sp>
      <p:sp>
        <p:nvSpPr>
          <p:cNvPr id="12" name="Freeform 12"/>
          <p:cNvSpPr/>
          <p:nvPr/>
        </p:nvSpPr>
        <p:spPr>
          <a:xfrm rot="-990888" flipV="1">
            <a:off x="507868" y="-1653295"/>
            <a:ext cx="10372410" cy="3752926"/>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 xmlns:asvg="http://schemas.microsoft.com/office/drawing/2016/SVG/main" r:embed="rId6"/>
                </a:ext>
              </a:extLst>
            </a:blip>
            <a:stretch>
              <a:fillRect/>
            </a:stretch>
          </a:blipFill>
        </p:spPr>
      </p:sp>
      <p:sp>
        <p:nvSpPr>
          <p:cNvPr id="13" name="Freeform 13"/>
          <p:cNvSpPr/>
          <p:nvPr/>
        </p:nvSpPr>
        <p:spPr>
          <a:xfrm rot="9955175" flipV="1">
            <a:off x="3142909" y="8487661"/>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 xmlns:asvg="http://schemas.microsoft.com/office/drawing/2016/SVG/main" r:embed="rId8"/>
                </a:ext>
              </a:extLst>
            </a:blip>
            <a:stretch>
              <a:fillRect/>
            </a:stretch>
          </a:blipFill>
        </p:spPr>
      </p:sp>
      <p:grpSp>
        <p:nvGrpSpPr>
          <p:cNvPr id="14" name="Group 14"/>
          <p:cNvGrpSpPr/>
          <p:nvPr/>
        </p:nvGrpSpPr>
        <p:grpSpPr>
          <a:xfrm>
            <a:off x="0" y="7667708"/>
            <a:ext cx="4215401" cy="2409450"/>
            <a:chOff x="0" y="0"/>
            <a:chExt cx="5620535" cy="3212599"/>
          </a:xfrm>
        </p:grpSpPr>
        <p:sp>
          <p:nvSpPr>
            <p:cNvPr id="15" name="Freeform 15"/>
            <p:cNvSpPr/>
            <p:nvPr/>
          </p:nvSpPr>
          <p:spPr>
            <a:xfrm>
              <a:off x="0" y="0"/>
              <a:ext cx="5620535" cy="2138591"/>
            </a:xfrm>
            <a:custGeom>
              <a:avLst/>
              <a:gdLst/>
              <a:ahLst/>
              <a:cxnLst/>
              <a:rect l="l" t="t" r="r" b="b"/>
              <a:pathLst>
                <a:path w="5620535" h="2138591">
                  <a:moveTo>
                    <a:pt x="0" y="0"/>
                  </a:moveTo>
                  <a:lnTo>
                    <a:pt x="5620535" y="0"/>
                  </a:lnTo>
                  <a:lnTo>
                    <a:pt x="5620535" y="2138591"/>
                  </a:lnTo>
                  <a:lnTo>
                    <a:pt x="0" y="2138591"/>
                  </a:lnTo>
                  <a:lnTo>
                    <a:pt x="0" y="0"/>
                  </a:lnTo>
                  <a:close/>
                </a:path>
              </a:pathLst>
            </a:custGeom>
            <a:blipFill>
              <a:blip r:embed="rId9"/>
              <a:stretch>
                <a:fillRect b="-85828"/>
              </a:stretch>
            </a:blipFill>
          </p:spPr>
        </p:sp>
        <p:sp>
          <p:nvSpPr>
            <p:cNvPr id="16" name="Freeform 16"/>
            <p:cNvSpPr/>
            <p:nvPr/>
          </p:nvSpPr>
          <p:spPr>
            <a:xfrm>
              <a:off x="1620006" y="2267333"/>
              <a:ext cx="2380524" cy="945266"/>
            </a:xfrm>
            <a:custGeom>
              <a:avLst/>
              <a:gdLst/>
              <a:ahLst/>
              <a:cxnLst/>
              <a:rect l="l" t="t" r="r" b="b"/>
              <a:pathLst>
                <a:path w="2380524" h="945266">
                  <a:moveTo>
                    <a:pt x="0" y="0"/>
                  </a:moveTo>
                  <a:lnTo>
                    <a:pt x="2380524" y="0"/>
                  </a:lnTo>
                  <a:lnTo>
                    <a:pt x="2380524" y="945266"/>
                  </a:lnTo>
                  <a:lnTo>
                    <a:pt x="0" y="945266"/>
                  </a:lnTo>
                  <a:lnTo>
                    <a:pt x="0" y="0"/>
                  </a:lnTo>
                  <a:close/>
                </a:path>
              </a:pathLst>
            </a:custGeom>
            <a:blipFill>
              <a:blip r:embed="rId10"/>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10645518" y="1085850"/>
            <a:ext cx="6613782" cy="1131570"/>
          </a:xfrm>
          <a:prstGeom prst="rect">
            <a:avLst/>
          </a:prstGeom>
        </p:spPr>
        <p:txBody>
          <a:bodyPr lIns="0" tIns="0" rIns="0" bIns="0" rtlCol="0" anchor="t">
            <a:spAutoFit/>
          </a:bodyPr>
          <a:lstStyle/>
          <a:p>
            <a:pPr algn="r">
              <a:lnSpc>
                <a:spcPts val="7800"/>
              </a:lnSpc>
            </a:pPr>
            <a:r>
              <a:rPr lang="en-US" sz="7800">
                <a:solidFill>
                  <a:srgbClr val="000000"/>
                </a:solidFill>
                <a:latin typeface="Telegraf"/>
              </a:rPr>
              <a:t>Introduction</a:t>
            </a:r>
          </a:p>
        </p:txBody>
      </p:sp>
      <p:sp>
        <p:nvSpPr>
          <p:cNvPr id="3" name="Freeform 3"/>
          <p:cNvSpPr/>
          <p:nvPr/>
        </p:nvSpPr>
        <p:spPr>
          <a:xfrm>
            <a:off x="13135863" y="2217420"/>
            <a:ext cx="4123437" cy="97463"/>
          </a:xfrm>
          <a:custGeom>
            <a:avLst/>
            <a:gdLst/>
            <a:ahLst/>
            <a:cxnLst/>
            <a:rect l="l" t="t" r="r" b="b"/>
            <a:pathLst>
              <a:path w="4123437" h="97463">
                <a:moveTo>
                  <a:pt x="0" y="0"/>
                </a:moveTo>
                <a:lnTo>
                  <a:pt x="4123437" y="0"/>
                </a:lnTo>
                <a:lnTo>
                  <a:pt x="4123437" y="97463"/>
                </a:lnTo>
                <a:lnTo>
                  <a:pt x="0" y="974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7667708"/>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grpSp>
        <p:nvGrpSpPr>
          <p:cNvPr id="5" name="Group 5"/>
          <p:cNvGrpSpPr/>
          <p:nvPr/>
        </p:nvGrpSpPr>
        <p:grpSpPr>
          <a:xfrm>
            <a:off x="1210455" y="2687936"/>
            <a:ext cx="14701643" cy="5303173"/>
            <a:chOff x="0" y="0"/>
            <a:chExt cx="19602191" cy="7070897"/>
          </a:xfrm>
        </p:grpSpPr>
        <p:sp>
          <p:nvSpPr>
            <p:cNvPr id="6" name="TextBox 6"/>
            <p:cNvSpPr txBox="1"/>
            <p:nvPr/>
          </p:nvSpPr>
          <p:spPr>
            <a:xfrm>
              <a:off x="0" y="28575"/>
              <a:ext cx="19602191" cy="552741"/>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Research focus : Impact of the new municipal bus system in Thimphu Thromde.</a:t>
              </a:r>
            </a:p>
          </p:txBody>
        </p:sp>
        <p:sp>
          <p:nvSpPr>
            <p:cNvPr id="7" name="TextBox 7"/>
            <p:cNvSpPr txBox="1"/>
            <p:nvPr/>
          </p:nvSpPr>
          <p:spPr>
            <a:xfrm>
              <a:off x="0" y="1530182"/>
              <a:ext cx="19602191" cy="552741"/>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Objective : Understand how the system affects passengers and taxi drivers</a:t>
              </a:r>
            </a:p>
          </p:txBody>
        </p:sp>
        <p:sp>
          <p:nvSpPr>
            <p:cNvPr id="8" name="TextBox 8"/>
            <p:cNvSpPr txBox="1"/>
            <p:nvPr/>
          </p:nvSpPr>
          <p:spPr>
            <a:xfrm>
              <a:off x="0" y="3031789"/>
              <a:ext cx="19602191" cy="552741"/>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Significance: Contribute insights for policymakers and urban planners.</a:t>
              </a:r>
            </a:p>
          </p:txBody>
        </p:sp>
        <p:sp>
          <p:nvSpPr>
            <p:cNvPr id="9" name="TextBox 9"/>
            <p:cNvSpPr txBox="1"/>
            <p:nvPr/>
          </p:nvSpPr>
          <p:spPr>
            <a:xfrm>
              <a:off x="0" y="4533396"/>
              <a:ext cx="19602191" cy="552741"/>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Novelity : Unique focus on specific impacts, addressing a knowledge gap.</a:t>
              </a:r>
            </a:p>
          </p:txBody>
        </p:sp>
        <p:sp>
          <p:nvSpPr>
            <p:cNvPr id="10" name="TextBox 10"/>
            <p:cNvSpPr txBox="1"/>
            <p:nvPr/>
          </p:nvSpPr>
          <p:spPr>
            <a:xfrm>
              <a:off x="0" y="6035003"/>
              <a:ext cx="19602191" cy="1035894"/>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Goals : Enhance passenger experience, improve bus services, support taxi drivers, and indirectly promote environmental sustainability.</a:t>
              </a:r>
            </a:p>
          </p:txBody>
        </p:sp>
      </p:grpSp>
      <p:sp>
        <p:nvSpPr>
          <p:cNvPr id="11" name="Freeform 11"/>
          <p:cNvSpPr/>
          <p:nvPr/>
        </p:nvSpPr>
        <p:spPr>
          <a:xfrm>
            <a:off x="-3173002" y="-1290476"/>
            <a:ext cx="6346004" cy="4638352"/>
          </a:xfrm>
          <a:custGeom>
            <a:avLst/>
            <a:gdLst/>
            <a:ahLst/>
            <a:cxnLst/>
            <a:rect l="l" t="t" r="r" b="b"/>
            <a:pathLst>
              <a:path w="6346004" h="4638352">
                <a:moveTo>
                  <a:pt x="0" y="0"/>
                </a:moveTo>
                <a:lnTo>
                  <a:pt x="6346004" y="0"/>
                </a:lnTo>
                <a:lnTo>
                  <a:pt x="6346004" y="4638352"/>
                </a:lnTo>
                <a:lnTo>
                  <a:pt x="0" y="46383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rot="-1524899">
            <a:off x="13268325" y="5549607"/>
            <a:ext cx="7981950" cy="6487148"/>
          </a:xfrm>
          <a:custGeom>
            <a:avLst/>
            <a:gdLst/>
            <a:ahLst/>
            <a:cxnLst/>
            <a:rect l="l" t="t" r="r" b="b"/>
            <a:pathLst>
              <a:path w="7981950" h="6487148">
                <a:moveTo>
                  <a:pt x="0" y="0"/>
                </a:moveTo>
                <a:lnTo>
                  <a:pt x="7981950" y="0"/>
                </a:lnTo>
                <a:lnTo>
                  <a:pt x="7981950" y="6487148"/>
                </a:lnTo>
                <a:lnTo>
                  <a:pt x="0" y="64871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8056655" y="1085850"/>
            <a:ext cx="9202645" cy="1131570"/>
          </a:xfrm>
          <a:prstGeom prst="rect">
            <a:avLst/>
          </a:prstGeom>
        </p:spPr>
        <p:txBody>
          <a:bodyPr lIns="0" tIns="0" rIns="0" bIns="0" rtlCol="0" anchor="t">
            <a:spAutoFit/>
          </a:bodyPr>
          <a:lstStyle/>
          <a:p>
            <a:pPr algn="r">
              <a:lnSpc>
                <a:spcPts val="7800"/>
              </a:lnSpc>
            </a:pPr>
            <a:r>
              <a:rPr lang="en-US" sz="7800">
                <a:solidFill>
                  <a:srgbClr val="000000"/>
                </a:solidFill>
                <a:latin typeface="Telegraf"/>
              </a:rPr>
              <a:t>Literature Review</a:t>
            </a:r>
          </a:p>
        </p:txBody>
      </p:sp>
      <p:sp>
        <p:nvSpPr>
          <p:cNvPr id="3" name="Freeform 3"/>
          <p:cNvSpPr/>
          <p:nvPr/>
        </p:nvSpPr>
        <p:spPr>
          <a:xfrm>
            <a:off x="13135863" y="2217420"/>
            <a:ext cx="4123437" cy="97463"/>
          </a:xfrm>
          <a:custGeom>
            <a:avLst/>
            <a:gdLst/>
            <a:ahLst/>
            <a:cxnLst/>
            <a:rect l="l" t="t" r="r" b="b"/>
            <a:pathLst>
              <a:path w="4123437" h="97463">
                <a:moveTo>
                  <a:pt x="0" y="0"/>
                </a:moveTo>
                <a:lnTo>
                  <a:pt x="4123437" y="0"/>
                </a:lnTo>
                <a:lnTo>
                  <a:pt x="4123437" y="97463"/>
                </a:lnTo>
                <a:lnTo>
                  <a:pt x="0" y="974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7667708"/>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
        <p:nvSpPr>
          <p:cNvPr id="5" name="TextBox 5"/>
          <p:cNvSpPr txBox="1"/>
          <p:nvPr/>
        </p:nvSpPr>
        <p:spPr>
          <a:xfrm>
            <a:off x="1210455" y="2897901"/>
            <a:ext cx="4810856"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Livelihood and Earnings</a:t>
            </a:r>
          </a:p>
        </p:txBody>
      </p:sp>
      <p:sp>
        <p:nvSpPr>
          <p:cNvPr id="6" name="TextBox 6"/>
          <p:cNvSpPr txBox="1"/>
          <p:nvPr/>
        </p:nvSpPr>
        <p:spPr>
          <a:xfrm>
            <a:off x="1210455" y="4023899"/>
            <a:ext cx="14701643" cy="407412"/>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Exploring the Impact of Transportation on Livelihood and Earnings</a:t>
            </a:r>
          </a:p>
        </p:txBody>
      </p:sp>
      <p:sp>
        <p:nvSpPr>
          <p:cNvPr id="7" name="TextBox 7"/>
          <p:cNvSpPr txBox="1"/>
          <p:nvPr/>
        </p:nvSpPr>
        <p:spPr>
          <a:xfrm>
            <a:off x="1210455" y="5914555"/>
            <a:ext cx="8364725" cy="2229802"/>
          </a:xfrm>
          <a:prstGeom prst="rect">
            <a:avLst/>
          </a:prstGeom>
        </p:spPr>
        <p:txBody>
          <a:bodyPr lIns="0" tIns="0" rIns="0" bIns="0" rtlCol="0" anchor="t">
            <a:spAutoFit/>
          </a:bodyPr>
          <a:lstStyle/>
          <a:p>
            <a:pPr marL="627084" lvl="1" indent="-313542">
              <a:lnSpc>
                <a:spcPts val="2904"/>
              </a:lnSpc>
              <a:buFont typeface="Arial"/>
              <a:buChar char="•"/>
            </a:pPr>
            <a:r>
              <a:rPr lang="en-US" sz="2904">
                <a:solidFill>
                  <a:srgbClr val="000000"/>
                </a:solidFill>
                <a:latin typeface="Telegraf"/>
              </a:rPr>
              <a:t>Bus Rapid Transit (BRT) Systems</a:t>
            </a:r>
          </a:p>
          <a:p>
            <a:pPr marL="627084" lvl="1" indent="-313542">
              <a:lnSpc>
                <a:spcPts val="2904"/>
              </a:lnSpc>
              <a:buFont typeface="Arial"/>
              <a:buChar char="•"/>
            </a:pPr>
            <a:r>
              <a:rPr lang="en-US" sz="2904">
                <a:solidFill>
                  <a:srgbClr val="000000"/>
                </a:solidFill>
                <a:latin typeface="Telegraf"/>
              </a:rPr>
              <a:t>Convenience, Comfort, and Speed</a:t>
            </a:r>
          </a:p>
          <a:p>
            <a:pPr marL="627084" lvl="1" indent="-313542">
              <a:lnSpc>
                <a:spcPts val="2904"/>
              </a:lnSpc>
              <a:buFont typeface="Arial"/>
              <a:buChar char="•"/>
            </a:pPr>
            <a:r>
              <a:rPr lang="en-US" sz="2904">
                <a:solidFill>
                  <a:srgbClr val="000000"/>
                </a:solidFill>
                <a:latin typeface="Telegraf"/>
              </a:rPr>
              <a:t>Consumer Choice</a:t>
            </a:r>
          </a:p>
          <a:p>
            <a:pPr marL="627084" lvl="1" indent="-313542">
              <a:lnSpc>
                <a:spcPts val="2904"/>
              </a:lnSpc>
              <a:buFont typeface="Arial"/>
              <a:buChar char="•"/>
            </a:pPr>
            <a:r>
              <a:rPr lang="en-US" sz="2904">
                <a:solidFill>
                  <a:srgbClr val="000000"/>
                </a:solidFill>
                <a:latin typeface="Telegraf"/>
              </a:rPr>
              <a:t>Drivers Perspectives</a:t>
            </a:r>
          </a:p>
          <a:p>
            <a:pPr>
              <a:lnSpc>
                <a:spcPts val="2904"/>
              </a:lnSpc>
            </a:pPr>
            <a:endParaRPr lang="en-US" sz="2904">
              <a:solidFill>
                <a:srgbClr val="000000"/>
              </a:solidFill>
              <a:latin typeface="Telegraf"/>
            </a:endParaRPr>
          </a:p>
          <a:p>
            <a:pPr>
              <a:lnSpc>
                <a:spcPts val="2904"/>
              </a:lnSpc>
              <a:spcBef>
                <a:spcPct val="0"/>
              </a:spcBef>
            </a:pPr>
            <a:endParaRPr lang="en-US" sz="2904">
              <a:solidFill>
                <a:srgbClr val="000000"/>
              </a:solidFill>
              <a:latin typeface="Telegraf"/>
            </a:endParaRPr>
          </a:p>
        </p:txBody>
      </p:sp>
      <p:sp>
        <p:nvSpPr>
          <p:cNvPr id="8" name="Freeform 8"/>
          <p:cNvSpPr/>
          <p:nvPr/>
        </p:nvSpPr>
        <p:spPr>
          <a:xfrm>
            <a:off x="-3173002" y="-1290476"/>
            <a:ext cx="6346004" cy="4638352"/>
          </a:xfrm>
          <a:custGeom>
            <a:avLst/>
            <a:gdLst/>
            <a:ahLst/>
            <a:cxnLst/>
            <a:rect l="l" t="t" r="r" b="b"/>
            <a:pathLst>
              <a:path w="6346004" h="4638352">
                <a:moveTo>
                  <a:pt x="0" y="0"/>
                </a:moveTo>
                <a:lnTo>
                  <a:pt x="6346004" y="0"/>
                </a:lnTo>
                <a:lnTo>
                  <a:pt x="6346004" y="4638352"/>
                </a:lnTo>
                <a:lnTo>
                  <a:pt x="0" y="46383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1524899">
            <a:off x="13268325" y="5549607"/>
            <a:ext cx="7981950" cy="6487148"/>
          </a:xfrm>
          <a:custGeom>
            <a:avLst/>
            <a:gdLst/>
            <a:ahLst/>
            <a:cxnLst/>
            <a:rect l="l" t="t" r="r" b="b"/>
            <a:pathLst>
              <a:path w="7981950" h="6487148">
                <a:moveTo>
                  <a:pt x="0" y="0"/>
                </a:moveTo>
                <a:lnTo>
                  <a:pt x="7981950" y="0"/>
                </a:lnTo>
                <a:lnTo>
                  <a:pt x="7981950" y="6487148"/>
                </a:lnTo>
                <a:lnTo>
                  <a:pt x="0" y="64871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1210455" y="4973950"/>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Theories, Controversies, Gaps</a:t>
            </a:r>
          </a:p>
        </p:txBody>
      </p:sp>
      <p:sp>
        <p:nvSpPr>
          <p:cNvPr id="11" name="TextBox 11"/>
          <p:cNvSpPr txBox="1"/>
          <p:nvPr/>
        </p:nvSpPr>
        <p:spPr>
          <a:xfrm>
            <a:off x="11632292" y="4755956"/>
            <a:ext cx="4810856"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Studies</a:t>
            </a:r>
          </a:p>
        </p:txBody>
      </p:sp>
      <p:sp>
        <p:nvSpPr>
          <p:cNvPr id="12" name="TextBox 12"/>
          <p:cNvSpPr txBox="1"/>
          <p:nvPr/>
        </p:nvSpPr>
        <p:spPr>
          <a:xfrm>
            <a:off x="11632292" y="5487011"/>
            <a:ext cx="4810856" cy="1132141"/>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"The Impact of Select Buses on Taxi Ridership in NYC" by Sara Ahmed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8056655" y="1085850"/>
            <a:ext cx="9202645" cy="1131570"/>
          </a:xfrm>
          <a:prstGeom prst="rect">
            <a:avLst/>
          </a:prstGeom>
        </p:spPr>
        <p:txBody>
          <a:bodyPr lIns="0" tIns="0" rIns="0" bIns="0" rtlCol="0" anchor="t">
            <a:spAutoFit/>
          </a:bodyPr>
          <a:lstStyle/>
          <a:p>
            <a:pPr algn="r">
              <a:lnSpc>
                <a:spcPts val="7800"/>
              </a:lnSpc>
            </a:pPr>
            <a:r>
              <a:rPr lang="en-US" sz="7800">
                <a:solidFill>
                  <a:srgbClr val="000000"/>
                </a:solidFill>
                <a:latin typeface="Telegraf"/>
              </a:rPr>
              <a:t>Literature Review</a:t>
            </a:r>
          </a:p>
        </p:txBody>
      </p:sp>
      <p:sp>
        <p:nvSpPr>
          <p:cNvPr id="3" name="Freeform 3"/>
          <p:cNvSpPr/>
          <p:nvPr/>
        </p:nvSpPr>
        <p:spPr>
          <a:xfrm>
            <a:off x="13135863" y="2217420"/>
            <a:ext cx="4123437" cy="97463"/>
          </a:xfrm>
          <a:custGeom>
            <a:avLst/>
            <a:gdLst/>
            <a:ahLst/>
            <a:cxnLst/>
            <a:rect l="l" t="t" r="r" b="b"/>
            <a:pathLst>
              <a:path w="4123437" h="97463">
                <a:moveTo>
                  <a:pt x="0" y="0"/>
                </a:moveTo>
                <a:lnTo>
                  <a:pt x="4123437" y="0"/>
                </a:lnTo>
                <a:lnTo>
                  <a:pt x="4123437" y="97463"/>
                </a:lnTo>
                <a:lnTo>
                  <a:pt x="0" y="974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7667708"/>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
        <p:nvSpPr>
          <p:cNvPr id="5" name="TextBox 5"/>
          <p:cNvSpPr txBox="1"/>
          <p:nvPr/>
        </p:nvSpPr>
        <p:spPr>
          <a:xfrm>
            <a:off x="1210455" y="2977690"/>
            <a:ext cx="5673810" cy="768948"/>
          </a:xfrm>
          <a:prstGeom prst="rect">
            <a:avLst/>
          </a:prstGeom>
        </p:spPr>
        <p:txBody>
          <a:bodyPr lIns="0" tIns="0" rIns="0" bIns="0" rtlCol="0" anchor="t">
            <a:spAutoFit/>
          </a:bodyPr>
          <a:lstStyle/>
          <a:p>
            <a:pPr>
              <a:lnSpc>
                <a:spcPts val="2898"/>
              </a:lnSpc>
            </a:pPr>
            <a:r>
              <a:rPr lang="en-US" sz="2898">
                <a:solidFill>
                  <a:srgbClr val="000000"/>
                </a:solidFill>
                <a:latin typeface="Telegraf Bold"/>
              </a:rPr>
              <a:t>Affordability of Transportation</a:t>
            </a:r>
          </a:p>
          <a:p>
            <a:pPr>
              <a:lnSpc>
                <a:spcPts val="2898"/>
              </a:lnSpc>
              <a:spcBef>
                <a:spcPct val="0"/>
              </a:spcBef>
            </a:pPr>
            <a:endParaRPr lang="en-US" sz="2898">
              <a:solidFill>
                <a:srgbClr val="000000"/>
              </a:solidFill>
              <a:latin typeface="Telegraf Bold"/>
            </a:endParaRPr>
          </a:p>
        </p:txBody>
      </p:sp>
      <p:sp>
        <p:nvSpPr>
          <p:cNvPr id="6" name="TextBox 6"/>
          <p:cNvSpPr txBox="1"/>
          <p:nvPr/>
        </p:nvSpPr>
        <p:spPr>
          <a:xfrm>
            <a:off x="1210455" y="4023899"/>
            <a:ext cx="14701643" cy="407412"/>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Examining the Affordability of Public Transport</a:t>
            </a:r>
          </a:p>
        </p:txBody>
      </p:sp>
      <p:sp>
        <p:nvSpPr>
          <p:cNvPr id="7" name="TextBox 7"/>
          <p:cNvSpPr txBox="1"/>
          <p:nvPr/>
        </p:nvSpPr>
        <p:spPr>
          <a:xfrm>
            <a:off x="1210455" y="5733298"/>
            <a:ext cx="8364725" cy="2592315"/>
          </a:xfrm>
          <a:prstGeom prst="rect">
            <a:avLst/>
          </a:prstGeom>
        </p:spPr>
        <p:txBody>
          <a:bodyPr lIns="0" tIns="0" rIns="0" bIns="0" rtlCol="0" anchor="t">
            <a:spAutoFit/>
          </a:bodyPr>
          <a:lstStyle/>
          <a:p>
            <a:pPr marL="627084" lvl="1" indent="-313542">
              <a:lnSpc>
                <a:spcPts val="2904"/>
              </a:lnSpc>
              <a:buFont typeface="Arial"/>
              <a:buChar char="•"/>
            </a:pPr>
            <a:r>
              <a:rPr lang="en-US" sz="2904">
                <a:solidFill>
                  <a:srgbClr val="000000"/>
                </a:solidFill>
                <a:latin typeface="Telegraf"/>
              </a:rPr>
              <a:t>Public Transport Affordability</a:t>
            </a:r>
          </a:p>
          <a:p>
            <a:pPr marL="627084" lvl="1" indent="-313542">
              <a:lnSpc>
                <a:spcPts val="2904"/>
              </a:lnSpc>
              <a:buFont typeface="Arial"/>
              <a:buChar char="•"/>
            </a:pPr>
            <a:r>
              <a:rPr lang="en-US" sz="2904">
                <a:solidFill>
                  <a:srgbClr val="000000"/>
                </a:solidFill>
                <a:latin typeface="Telegraf"/>
              </a:rPr>
              <a:t>Affordability vs. Convenience</a:t>
            </a:r>
          </a:p>
          <a:p>
            <a:pPr marL="627084" lvl="1" indent="-313542">
              <a:lnSpc>
                <a:spcPts val="2904"/>
              </a:lnSpc>
              <a:buFont typeface="Arial"/>
              <a:buChar char="•"/>
            </a:pPr>
            <a:r>
              <a:rPr lang="en-US" sz="2904">
                <a:solidFill>
                  <a:srgbClr val="000000"/>
                </a:solidFill>
                <a:latin typeface="Telegraf"/>
              </a:rPr>
              <a:t>Geographic Scope</a:t>
            </a:r>
          </a:p>
          <a:p>
            <a:pPr marL="627084" lvl="1" indent="-313542">
              <a:lnSpc>
                <a:spcPts val="2904"/>
              </a:lnSpc>
              <a:buFont typeface="Arial"/>
              <a:buChar char="•"/>
            </a:pPr>
            <a:r>
              <a:rPr lang="en-US" sz="2904">
                <a:solidFill>
                  <a:srgbClr val="000000"/>
                </a:solidFill>
                <a:latin typeface="Telegraf"/>
              </a:rPr>
              <a:t>Local Regulations and Policies</a:t>
            </a:r>
          </a:p>
          <a:p>
            <a:pPr>
              <a:lnSpc>
                <a:spcPts val="2904"/>
              </a:lnSpc>
            </a:pPr>
            <a:endParaRPr lang="en-US" sz="2904">
              <a:solidFill>
                <a:srgbClr val="000000"/>
              </a:solidFill>
              <a:latin typeface="Telegraf"/>
            </a:endParaRPr>
          </a:p>
          <a:p>
            <a:pPr>
              <a:lnSpc>
                <a:spcPts val="2904"/>
              </a:lnSpc>
            </a:pPr>
            <a:endParaRPr lang="en-US" sz="2904">
              <a:solidFill>
                <a:srgbClr val="000000"/>
              </a:solidFill>
              <a:latin typeface="Telegraf"/>
            </a:endParaRPr>
          </a:p>
          <a:p>
            <a:pPr>
              <a:lnSpc>
                <a:spcPts val="2904"/>
              </a:lnSpc>
              <a:spcBef>
                <a:spcPct val="0"/>
              </a:spcBef>
            </a:pPr>
            <a:endParaRPr lang="en-US" sz="2904">
              <a:solidFill>
                <a:srgbClr val="000000"/>
              </a:solidFill>
              <a:latin typeface="Telegraf"/>
            </a:endParaRPr>
          </a:p>
        </p:txBody>
      </p:sp>
      <p:sp>
        <p:nvSpPr>
          <p:cNvPr id="8" name="Freeform 8"/>
          <p:cNvSpPr/>
          <p:nvPr/>
        </p:nvSpPr>
        <p:spPr>
          <a:xfrm>
            <a:off x="-3173002" y="-1290476"/>
            <a:ext cx="6346004" cy="4638352"/>
          </a:xfrm>
          <a:custGeom>
            <a:avLst/>
            <a:gdLst/>
            <a:ahLst/>
            <a:cxnLst/>
            <a:rect l="l" t="t" r="r" b="b"/>
            <a:pathLst>
              <a:path w="6346004" h="4638352">
                <a:moveTo>
                  <a:pt x="0" y="0"/>
                </a:moveTo>
                <a:lnTo>
                  <a:pt x="6346004" y="0"/>
                </a:lnTo>
                <a:lnTo>
                  <a:pt x="6346004" y="4638352"/>
                </a:lnTo>
                <a:lnTo>
                  <a:pt x="0" y="46383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1524899">
            <a:off x="13268325" y="5549607"/>
            <a:ext cx="7981950" cy="6487148"/>
          </a:xfrm>
          <a:custGeom>
            <a:avLst/>
            <a:gdLst/>
            <a:ahLst/>
            <a:cxnLst/>
            <a:rect l="l" t="t" r="r" b="b"/>
            <a:pathLst>
              <a:path w="7981950" h="6487148">
                <a:moveTo>
                  <a:pt x="0" y="0"/>
                </a:moveTo>
                <a:lnTo>
                  <a:pt x="7981950" y="0"/>
                </a:lnTo>
                <a:lnTo>
                  <a:pt x="7981950" y="6487148"/>
                </a:lnTo>
                <a:lnTo>
                  <a:pt x="0" y="64871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1210455" y="4973950"/>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Theories, Controversies, Gaps</a:t>
            </a:r>
          </a:p>
        </p:txBody>
      </p:sp>
      <p:sp>
        <p:nvSpPr>
          <p:cNvPr id="11" name="TextBox 11"/>
          <p:cNvSpPr txBox="1"/>
          <p:nvPr/>
        </p:nvSpPr>
        <p:spPr>
          <a:xfrm>
            <a:off x="11632292" y="4755956"/>
            <a:ext cx="4810856"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Studies</a:t>
            </a:r>
          </a:p>
        </p:txBody>
      </p:sp>
      <p:sp>
        <p:nvSpPr>
          <p:cNvPr id="12" name="TextBox 12"/>
          <p:cNvSpPr txBox="1"/>
          <p:nvPr/>
        </p:nvSpPr>
        <p:spPr>
          <a:xfrm>
            <a:off x="11632292" y="5486804"/>
            <a:ext cx="4810856" cy="2219234"/>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"The impact of ride‐hailing services on the use of traditional taxis: Evidence from Chinese urban panel data" by J. Zhong, H. Zhou, Y. Lin, &amp; F. Ren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8056655" y="1085850"/>
            <a:ext cx="9202645" cy="1131570"/>
          </a:xfrm>
          <a:prstGeom prst="rect">
            <a:avLst/>
          </a:prstGeom>
        </p:spPr>
        <p:txBody>
          <a:bodyPr lIns="0" tIns="0" rIns="0" bIns="0" rtlCol="0" anchor="t">
            <a:spAutoFit/>
          </a:bodyPr>
          <a:lstStyle/>
          <a:p>
            <a:pPr algn="r">
              <a:lnSpc>
                <a:spcPts val="7800"/>
              </a:lnSpc>
            </a:pPr>
            <a:r>
              <a:rPr lang="en-US" sz="7800">
                <a:solidFill>
                  <a:srgbClr val="000000"/>
                </a:solidFill>
                <a:latin typeface="Telegraf"/>
              </a:rPr>
              <a:t>Literature Review</a:t>
            </a:r>
          </a:p>
        </p:txBody>
      </p:sp>
      <p:sp>
        <p:nvSpPr>
          <p:cNvPr id="3" name="Freeform 3"/>
          <p:cNvSpPr/>
          <p:nvPr/>
        </p:nvSpPr>
        <p:spPr>
          <a:xfrm>
            <a:off x="13135863" y="2217420"/>
            <a:ext cx="4123437" cy="97463"/>
          </a:xfrm>
          <a:custGeom>
            <a:avLst/>
            <a:gdLst/>
            <a:ahLst/>
            <a:cxnLst/>
            <a:rect l="l" t="t" r="r" b="b"/>
            <a:pathLst>
              <a:path w="4123437" h="97463">
                <a:moveTo>
                  <a:pt x="0" y="0"/>
                </a:moveTo>
                <a:lnTo>
                  <a:pt x="4123437" y="0"/>
                </a:lnTo>
                <a:lnTo>
                  <a:pt x="4123437" y="97463"/>
                </a:lnTo>
                <a:lnTo>
                  <a:pt x="0" y="974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7667708"/>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
        <p:nvSpPr>
          <p:cNvPr id="5" name="TextBox 5"/>
          <p:cNvSpPr txBox="1"/>
          <p:nvPr/>
        </p:nvSpPr>
        <p:spPr>
          <a:xfrm>
            <a:off x="1210455" y="3158665"/>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Benefits and Drawbacks</a:t>
            </a:r>
          </a:p>
        </p:txBody>
      </p:sp>
      <p:sp>
        <p:nvSpPr>
          <p:cNvPr id="6" name="TextBox 6"/>
          <p:cNvSpPr txBox="1"/>
          <p:nvPr/>
        </p:nvSpPr>
        <p:spPr>
          <a:xfrm>
            <a:off x="1210455" y="4023899"/>
            <a:ext cx="14701643" cy="407412"/>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Evaluating Benefits and Drawbacks of Transportation Initiatives</a:t>
            </a:r>
          </a:p>
        </p:txBody>
      </p:sp>
      <p:sp>
        <p:nvSpPr>
          <p:cNvPr id="7" name="TextBox 7"/>
          <p:cNvSpPr txBox="1"/>
          <p:nvPr/>
        </p:nvSpPr>
        <p:spPr>
          <a:xfrm>
            <a:off x="1210455" y="5914555"/>
            <a:ext cx="8364725" cy="2229802"/>
          </a:xfrm>
          <a:prstGeom prst="rect">
            <a:avLst/>
          </a:prstGeom>
        </p:spPr>
        <p:txBody>
          <a:bodyPr lIns="0" tIns="0" rIns="0" bIns="0" rtlCol="0" anchor="t">
            <a:spAutoFit/>
          </a:bodyPr>
          <a:lstStyle/>
          <a:p>
            <a:pPr marL="627084" lvl="1" indent="-313542">
              <a:lnSpc>
                <a:spcPts val="2904"/>
              </a:lnSpc>
              <a:buFont typeface="Arial"/>
              <a:buChar char="•"/>
            </a:pPr>
            <a:r>
              <a:rPr lang="en-US" sz="2904">
                <a:solidFill>
                  <a:srgbClr val="000000"/>
                </a:solidFill>
                <a:latin typeface="Telegraf"/>
              </a:rPr>
              <a:t>Capitalization Hypothesis</a:t>
            </a:r>
          </a:p>
          <a:p>
            <a:pPr marL="627084" lvl="1" indent="-313542">
              <a:lnSpc>
                <a:spcPts val="2904"/>
              </a:lnSpc>
              <a:buFont typeface="Arial"/>
              <a:buChar char="•"/>
            </a:pPr>
            <a:r>
              <a:rPr lang="en-US" sz="2904">
                <a:solidFill>
                  <a:srgbClr val="000000"/>
                </a:solidFill>
                <a:latin typeface="Telegraf"/>
              </a:rPr>
              <a:t>Factors Influencing BRT Usage</a:t>
            </a:r>
          </a:p>
          <a:p>
            <a:pPr marL="627084" lvl="1" indent="-313542">
              <a:lnSpc>
                <a:spcPts val="2904"/>
              </a:lnSpc>
              <a:buFont typeface="Arial"/>
              <a:buChar char="•"/>
            </a:pPr>
            <a:r>
              <a:rPr lang="en-US" sz="2904">
                <a:solidFill>
                  <a:srgbClr val="000000"/>
                </a:solidFill>
                <a:latin typeface="Telegraf"/>
              </a:rPr>
              <a:t>Taxi Driver Perspectives</a:t>
            </a:r>
          </a:p>
          <a:p>
            <a:pPr>
              <a:lnSpc>
                <a:spcPts val="2904"/>
              </a:lnSpc>
            </a:pPr>
            <a:endParaRPr lang="en-US" sz="2904">
              <a:solidFill>
                <a:srgbClr val="000000"/>
              </a:solidFill>
              <a:latin typeface="Telegraf"/>
            </a:endParaRPr>
          </a:p>
          <a:p>
            <a:pPr>
              <a:lnSpc>
                <a:spcPts val="2904"/>
              </a:lnSpc>
            </a:pPr>
            <a:endParaRPr lang="en-US" sz="2904">
              <a:solidFill>
                <a:srgbClr val="000000"/>
              </a:solidFill>
              <a:latin typeface="Telegraf"/>
            </a:endParaRPr>
          </a:p>
          <a:p>
            <a:pPr>
              <a:lnSpc>
                <a:spcPts val="2904"/>
              </a:lnSpc>
              <a:spcBef>
                <a:spcPct val="0"/>
              </a:spcBef>
            </a:pPr>
            <a:endParaRPr lang="en-US" sz="2904">
              <a:solidFill>
                <a:srgbClr val="000000"/>
              </a:solidFill>
              <a:latin typeface="Telegraf"/>
            </a:endParaRPr>
          </a:p>
        </p:txBody>
      </p:sp>
      <p:sp>
        <p:nvSpPr>
          <p:cNvPr id="8" name="Freeform 8"/>
          <p:cNvSpPr/>
          <p:nvPr/>
        </p:nvSpPr>
        <p:spPr>
          <a:xfrm>
            <a:off x="-3173002" y="-1290476"/>
            <a:ext cx="6346004" cy="4638352"/>
          </a:xfrm>
          <a:custGeom>
            <a:avLst/>
            <a:gdLst/>
            <a:ahLst/>
            <a:cxnLst/>
            <a:rect l="l" t="t" r="r" b="b"/>
            <a:pathLst>
              <a:path w="6346004" h="4638352">
                <a:moveTo>
                  <a:pt x="0" y="0"/>
                </a:moveTo>
                <a:lnTo>
                  <a:pt x="6346004" y="0"/>
                </a:lnTo>
                <a:lnTo>
                  <a:pt x="6346004" y="4638352"/>
                </a:lnTo>
                <a:lnTo>
                  <a:pt x="0" y="46383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1524899">
            <a:off x="13268325" y="5549607"/>
            <a:ext cx="7981950" cy="6487148"/>
          </a:xfrm>
          <a:custGeom>
            <a:avLst/>
            <a:gdLst/>
            <a:ahLst/>
            <a:cxnLst/>
            <a:rect l="l" t="t" r="r" b="b"/>
            <a:pathLst>
              <a:path w="7981950" h="6487148">
                <a:moveTo>
                  <a:pt x="0" y="0"/>
                </a:moveTo>
                <a:lnTo>
                  <a:pt x="7981950" y="0"/>
                </a:lnTo>
                <a:lnTo>
                  <a:pt x="7981950" y="6487148"/>
                </a:lnTo>
                <a:lnTo>
                  <a:pt x="0" y="64871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1210455" y="4973950"/>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Theories, Controversies, Gaps</a:t>
            </a:r>
          </a:p>
        </p:txBody>
      </p:sp>
      <p:sp>
        <p:nvSpPr>
          <p:cNvPr id="11" name="TextBox 11"/>
          <p:cNvSpPr txBox="1"/>
          <p:nvPr/>
        </p:nvSpPr>
        <p:spPr>
          <a:xfrm>
            <a:off x="11632292" y="4755956"/>
            <a:ext cx="4810856"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Studies</a:t>
            </a:r>
          </a:p>
        </p:txBody>
      </p:sp>
      <p:sp>
        <p:nvSpPr>
          <p:cNvPr id="12" name="TextBox 12"/>
          <p:cNvSpPr txBox="1"/>
          <p:nvPr/>
        </p:nvSpPr>
        <p:spPr>
          <a:xfrm>
            <a:off x="11004171" y="5668035"/>
            <a:ext cx="5438977" cy="2943963"/>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"Analysis of Impact of Introduction of Bus Rapid Transit on Land Price in Developing City - Case Study of Managua City, Republic of Nicaragua -" by Lisako Kugii, Atushi Fukuda, Noriyasu Tsumita, and Hiroki Kikuchi.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8056655" y="1085850"/>
            <a:ext cx="9202645" cy="1131570"/>
          </a:xfrm>
          <a:prstGeom prst="rect">
            <a:avLst/>
          </a:prstGeom>
        </p:spPr>
        <p:txBody>
          <a:bodyPr lIns="0" tIns="0" rIns="0" bIns="0" rtlCol="0" anchor="t">
            <a:spAutoFit/>
          </a:bodyPr>
          <a:lstStyle/>
          <a:p>
            <a:pPr algn="r">
              <a:lnSpc>
                <a:spcPts val="7800"/>
              </a:lnSpc>
            </a:pPr>
            <a:r>
              <a:rPr lang="en-US" sz="7800">
                <a:solidFill>
                  <a:srgbClr val="000000"/>
                </a:solidFill>
                <a:latin typeface="Telegraf"/>
              </a:rPr>
              <a:t>Literature Review</a:t>
            </a:r>
          </a:p>
        </p:txBody>
      </p:sp>
      <p:sp>
        <p:nvSpPr>
          <p:cNvPr id="3" name="Freeform 3"/>
          <p:cNvSpPr/>
          <p:nvPr/>
        </p:nvSpPr>
        <p:spPr>
          <a:xfrm>
            <a:off x="13135863" y="2217420"/>
            <a:ext cx="4123437" cy="97463"/>
          </a:xfrm>
          <a:custGeom>
            <a:avLst/>
            <a:gdLst/>
            <a:ahLst/>
            <a:cxnLst/>
            <a:rect l="l" t="t" r="r" b="b"/>
            <a:pathLst>
              <a:path w="4123437" h="97463">
                <a:moveTo>
                  <a:pt x="0" y="0"/>
                </a:moveTo>
                <a:lnTo>
                  <a:pt x="4123437" y="0"/>
                </a:lnTo>
                <a:lnTo>
                  <a:pt x="4123437" y="97463"/>
                </a:lnTo>
                <a:lnTo>
                  <a:pt x="0" y="974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7667708"/>
            <a:ext cx="4001205" cy="2829135"/>
          </a:xfrm>
          <a:custGeom>
            <a:avLst/>
            <a:gdLst/>
            <a:ahLst/>
            <a:cxnLst/>
            <a:rect l="l" t="t" r="r" b="b"/>
            <a:pathLst>
              <a:path w="4001205" h="2829135">
                <a:moveTo>
                  <a:pt x="0" y="0"/>
                </a:moveTo>
                <a:lnTo>
                  <a:pt x="4001205" y="0"/>
                </a:lnTo>
                <a:lnTo>
                  <a:pt x="4001205" y="2829135"/>
                </a:lnTo>
                <a:lnTo>
                  <a:pt x="0" y="2829135"/>
                </a:lnTo>
                <a:lnTo>
                  <a:pt x="0" y="0"/>
                </a:lnTo>
                <a:close/>
              </a:path>
            </a:pathLst>
          </a:custGeom>
          <a:blipFill>
            <a:blip r:embed="rId4"/>
            <a:stretch>
              <a:fillRect/>
            </a:stretch>
          </a:blipFill>
        </p:spPr>
      </p:sp>
      <p:sp>
        <p:nvSpPr>
          <p:cNvPr id="5" name="TextBox 5"/>
          <p:cNvSpPr txBox="1"/>
          <p:nvPr/>
        </p:nvSpPr>
        <p:spPr>
          <a:xfrm>
            <a:off x="1210455" y="3158665"/>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Accessibility</a:t>
            </a:r>
          </a:p>
        </p:txBody>
      </p:sp>
      <p:sp>
        <p:nvSpPr>
          <p:cNvPr id="6" name="TextBox 6"/>
          <p:cNvSpPr txBox="1"/>
          <p:nvPr/>
        </p:nvSpPr>
        <p:spPr>
          <a:xfrm>
            <a:off x="1210455" y="4023899"/>
            <a:ext cx="14701643" cy="407412"/>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Analyzing Accessibility in Urban Transportation</a:t>
            </a:r>
          </a:p>
        </p:txBody>
      </p:sp>
      <p:sp>
        <p:nvSpPr>
          <p:cNvPr id="7" name="TextBox 7"/>
          <p:cNvSpPr txBox="1"/>
          <p:nvPr/>
        </p:nvSpPr>
        <p:spPr>
          <a:xfrm>
            <a:off x="1210455" y="6277068"/>
            <a:ext cx="8364725" cy="1504776"/>
          </a:xfrm>
          <a:prstGeom prst="rect">
            <a:avLst/>
          </a:prstGeom>
        </p:spPr>
        <p:txBody>
          <a:bodyPr lIns="0" tIns="0" rIns="0" bIns="0" rtlCol="0" anchor="t">
            <a:spAutoFit/>
          </a:bodyPr>
          <a:lstStyle/>
          <a:p>
            <a:pPr marL="627084" lvl="1" indent="-313542">
              <a:lnSpc>
                <a:spcPts val="2904"/>
              </a:lnSpc>
              <a:buFont typeface="Arial"/>
              <a:buChar char="•"/>
            </a:pPr>
            <a:r>
              <a:rPr lang="en-US" sz="2904">
                <a:solidFill>
                  <a:srgbClr val="000000"/>
                </a:solidFill>
                <a:latin typeface="Telegraf"/>
              </a:rPr>
              <a:t>Role of Ridesharing Services</a:t>
            </a:r>
          </a:p>
          <a:p>
            <a:pPr marL="627084" lvl="1" indent="-313542">
              <a:lnSpc>
                <a:spcPts val="2904"/>
              </a:lnSpc>
              <a:buFont typeface="Arial"/>
              <a:buChar char="•"/>
            </a:pPr>
            <a:r>
              <a:rPr lang="en-US" sz="2904">
                <a:solidFill>
                  <a:srgbClr val="000000"/>
                </a:solidFill>
                <a:latin typeface="Telegraf"/>
              </a:rPr>
              <a:t>Digital Divide in Ridesharing</a:t>
            </a:r>
          </a:p>
          <a:p>
            <a:pPr marL="627084" lvl="1" indent="-313542">
              <a:lnSpc>
                <a:spcPts val="2904"/>
              </a:lnSpc>
              <a:buFont typeface="Arial"/>
              <a:buChar char="•"/>
            </a:pPr>
            <a:r>
              <a:rPr lang="en-US" sz="2904">
                <a:solidFill>
                  <a:srgbClr val="000000"/>
                </a:solidFill>
                <a:latin typeface="Telegraf"/>
              </a:rPr>
              <a:t>Local Regulations and Policies</a:t>
            </a:r>
          </a:p>
          <a:p>
            <a:pPr>
              <a:lnSpc>
                <a:spcPts val="2904"/>
              </a:lnSpc>
              <a:spcBef>
                <a:spcPct val="0"/>
              </a:spcBef>
            </a:pPr>
            <a:endParaRPr lang="en-US" sz="2904">
              <a:solidFill>
                <a:srgbClr val="000000"/>
              </a:solidFill>
              <a:latin typeface="Telegraf"/>
            </a:endParaRPr>
          </a:p>
        </p:txBody>
      </p:sp>
      <p:sp>
        <p:nvSpPr>
          <p:cNvPr id="8" name="Freeform 8"/>
          <p:cNvSpPr/>
          <p:nvPr/>
        </p:nvSpPr>
        <p:spPr>
          <a:xfrm>
            <a:off x="-3173002" y="-1290476"/>
            <a:ext cx="6346004" cy="4638352"/>
          </a:xfrm>
          <a:custGeom>
            <a:avLst/>
            <a:gdLst/>
            <a:ahLst/>
            <a:cxnLst/>
            <a:rect l="l" t="t" r="r" b="b"/>
            <a:pathLst>
              <a:path w="6346004" h="4638352">
                <a:moveTo>
                  <a:pt x="0" y="0"/>
                </a:moveTo>
                <a:lnTo>
                  <a:pt x="6346004" y="0"/>
                </a:lnTo>
                <a:lnTo>
                  <a:pt x="6346004" y="4638352"/>
                </a:lnTo>
                <a:lnTo>
                  <a:pt x="0" y="46383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1524899">
            <a:off x="13268325" y="5549607"/>
            <a:ext cx="7981950" cy="6487148"/>
          </a:xfrm>
          <a:custGeom>
            <a:avLst/>
            <a:gdLst/>
            <a:ahLst/>
            <a:cxnLst/>
            <a:rect l="l" t="t" r="r" b="b"/>
            <a:pathLst>
              <a:path w="7981950" h="6487148">
                <a:moveTo>
                  <a:pt x="0" y="0"/>
                </a:moveTo>
                <a:lnTo>
                  <a:pt x="7981950" y="0"/>
                </a:lnTo>
                <a:lnTo>
                  <a:pt x="7981950" y="6487148"/>
                </a:lnTo>
                <a:lnTo>
                  <a:pt x="0" y="64871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1210455" y="4973950"/>
            <a:ext cx="5673810"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Theories, Controversies, Gaps</a:t>
            </a:r>
          </a:p>
        </p:txBody>
      </p:sp>
      <p:sp>
        <p:nvSpPr>
          <p:cNvPr id="11" name="TextBox 11"/>
          <p:cNvSpPr txBox="1"/>
          <p:nvPr/>
        </p:nvSpPr>
        <p:spPr>
          <a:xfrm>
            <a:off x="11632292" y="4755956"/>
            <a:ext cx="4810856" cy="406998"/>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Bold"/>
              </a:rPr>
              <a:t>Studies</a:t>
            </a:r>
          </a:p>
        </p:txBody>
      </p:sp>
      <p:sp>
        <p:nvSpPr>
          <p:cNvPr id="12" name="TextBox 12"/>
          <p:cNvSpPr txBox="1"/>
          <p:nvPr/>
        </p:nvSpPr>
        <p:spPr>
          <a:xfrm>
            <a:off x="11004171" y="5924080"/>
            <a:ext cx="5438977" cy="769777"/>
          </a:xfrm>
          <a:prstGeom prst="rect">
            <a:avLst/>
          </a:prstGeom>
        </p:spPr>
        <p:txBody>
          <a:bodyPr lIns="0" tIns="0" rIns="0" bIns="0" rtlCol="0" anchor="t">
            <a:spAutoFit/>
          </a:bodyPr>
          <a:lstStyle/>
          <a:p>
            <a:pPr>
              <a:lnSpc>
                <a:spcPts val="2898"/>
              </a:lnSpc>
              <a:spcBef>
                <a:spcPct val="0"/>
              </a:spcBef>
            </a:pPr>
            <a:r>
              <a:rPr lang="en-US" sz="2898">
                <a:solidFill>
                  <a:srgbClr val="000000"/>
                </a:solidFill>
                <a:latin typeface="Telegraf"/>
              </a:rPr>
              <a:t>"Ridesharing Versus Public Transit" by S. Hill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1051</Words>
  <Application>Microsoft Office PowerPoint</Application>
  <PresentationFormat>Custom</PresentationFormat>
  <Paragraphs>143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Telegraf</vt:lpstr>
      <vt:lpstr>Telegraf Semi-Bold</vt:lpstr>
      <vt:lpstr>Calibri</vt:lpstr>
      <vt:lpstr>Telegraf Medium</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Research Presentation</dc:title>
  <cp:lastModifiedBy>Microsoft account</cp:lastModifiedBy>
  <cp:revision>3</cp:revision>
  <dcterms:created xsi:type="dcterms:W3CDTF">2006-08-16T00:00:00Z</dcterms:created>
  <dcterms:modified xsi:type="dcterms:W3CDTF">2023-11-22T16:57:12Z</dcterms:modified>
  <dc:identifier>DAF0ziAbI5A</dc:identifier>
</cp:coreProperties>
</file>